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2"/>
  </p:notesMasterIdLst>
  <p:sldIdLst>
    <p:sldId id="257" r:id="rId2"/>
    <p:sldId id="262" r:id="rId3"/>
    <p:sldId id="2147479779" r:id="rId4"/>
    <p:sldId id="370" r:id="rId5"/>
    <p:sldId id="368" r:id="rId6"/>
    <p:sldId id="365" r:id="rId7"/>
    <p:sldId id="2147479770" r:id="rId8"/>
    <p:sldId id="2147479797" r:id="rId9"/>
    <p:sldId id="430" r:id="rId10"/>
    <p:sldId id="332" r:id="rId11"/>
    <p:sldId id="2147479777" r:id="rId12"/>
    <p:sldId id="2147479718" r:id="rId13"/>
    <p:sldId id="2147479748" r:id="rId14"/>
    <p:sldId id="272" r:id="rId15"/>
    <p:sldId id="2147479750" r:id="rId16"/>
    <p:sldId id="292" r:id="rId17"/>
    <p:sldId id="323" r:id="rId18"/>
    <p:sldId id="294" r:id="rId19"/>
    <p:sldId id="295" r:id="rId20"/>
    <p:sldId id="293" r:id="rId21"/>
    <p:sldId id="2147479775" r:id="rId22"/>
    <p:sldId id="2147479772" r:id="rId23"/>
    <p:sldId id="2147479773" r:id="rId24"/>
    <p:sldId id="296" r:id="rId25"/>
    <p:sldId id="285" r:id="rId26"/>
    <p:sldId id="2147479758" r:id="rId27"/>
    <p:sldId id="264" r:id="rId28"/>
    <p:sldId id="2147479757" r:id="rId29"/>
    <p:sldId id="2147479697" r:id="rId30"/>
    <p:sldId id="2147479717" r:id="rId31"/>
    <p:sldId id="369" r:id="rId32"/>
    <p:sldId id="2147479778" r:id="rId33"/>
    <p:sldId id="366" r:id="rId34"/>
    <p:sldId id="367" r:id="rId35"/>
    <p:sldId id="2147479781" r:id="rId36"/>
    <p:sldId id="2147479782" r:id="rId37"/>
    <p:sldId id="2147479783" r:id="rId38"/>
    <p:sldId id="2147479784" r:id="rId39"/>
    <p:sldId id="2147479785" r:id="rId40"/>
    <p:sldId id="2147479786" r:id="rId41"/>
    <p:sldId id="2147479787" r:id="rId42"/>
    <p:sldId id="2147479789" r:id="rId43"/>
    <p:sldId id="2147479790" r:id="rId44"/>
    <p:sldId id="2147479791" r:id="rId45"/>
    <p:sldId id="2147479788" r:id="rId46"/>
    <p:sldId id="2147479792" r:id="rId47"/>
    <p:sldId id="2147479793" r:id="rId48"/>
    <p:sldId id="2147479794" r:id="rId49"/>
    <p:sldId id="2147479795" r:id="rId50"/>
    <p:sldId id="2147479796" r:id="rId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0028894-6465-4131-AA70-3B54111A7119}" v="5" dt="2025-09-19T23:45:33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79110" autoAdjust="0"/>
  </p:normalViewPr>
  <p:slideViewPr>
    <p:cSldViewPr snapToGrid="0">
      <p:cViewPr varScale="1">
        <p:scale>
          <a:sx n="75" d="100"/>
          <a:sy n="75" d="100"/>
        </p:scale>
        <p:origin x="648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an Quang Huy - NTHSCC21" userId="ad2a5415-51c0-4880-976f-957ec6d7605b" providerId="ADAL" clId="{A4707789-377A-4533-A899-0DE84449D9BC}"/>
    <pc:docChg chg="custSel addSld delSld modSld sldOrd">
      <pc:chgData name="Tran Quang Huy - NTHSCC21" userId="ad2a5415-51c0-4880-976f-957ec6d7605b" providerId="ADAL" clId="{A4707789-377A-4533-A899-0DE84449D9BC}" dt="2025-09-20T02:23:30.023" v="2009"/>
      <pc:docMkLst>
        <pc:docMk/>
      </pc:docMkLst>
      <pc:sldChg chg="modSp mod ord">
        <pc:chgData name="Tran Quang Huy - NTHSCC21" userId="ad2a5415-51c0-4880-976f-957ec6d7605b" providerId="ADAL" clId="{A4707789-377A-4533-A899-0DE84449D9BC}" dt="2025-09-20T02:15:03.402" v="2003" actId="2711"/>
        <pc:sldMkLst>
          <pc:docMk/>
          <pc:sldMk cId="3708743916" sldId="272"/>
        </pc:sldMkLst>
        <pc:spChg chg="mod">
          <ac:chgData name="Tran Quang Huy - NTHSCC21" userId="ad2a5415-51c0-4880-976f-957ec6d7605b" providerId="ADAL" clId="{A4707789-377A-4533-A899-0DE84449D9BC}" dt="2025-09-20T02:15:03.402" v="2003" actId="2711"/>
          <ac:spMkLst>
            <pc:docMk/>
            <pc:sldMk cId="3708743916" sldId="272"/>
            <ac:spMk id="2" creationId="{00000000-0000-0000-0000-000000000000}"/>
          </ac:spMkLst>
        </pc:spChg>
      </pc:sldChg>
      <pc:sldChg chg="ord">
        <pc:chgData name="Tran Quang Huy - NTHSCC21" userId="ad2a5415-51c0-4880-976f-957ec6d7605b" providerId="ADAL" clId="{A4707789-377A-4533-A899-0DE84449D9BC}" dt="2025-09-20T02:23:30.023" v="2009"/>
        <pc:sldMkLst>
          <pc:docMk/>
          <pc:sldMk cId="3914391499" sldId="292"/>
        </pc:sldMkLst>
      </pc:sldChg>
      <pc:sldChg chg="ord">
        <pc:chgData name="Tran Quang Huy - NTHSCC21" userId="ad2a5415-51c0-4880-976f-957ec6d7605b" providerId="ADAL" clId="{A4707789-377A-4533-A899-0DE84449D9BC}" dt="2025-09-19T15:14:02.165" v="1045"/>
        <pc:sldMkLst>
          <pc:docMk/>
          <pc:sldMk cId="3641131170" sldId="294"/>
        </pc:sldMkLst>
      </pc:sldChg>
      <pc:sldChg chg="modSp mod">
        <pc:chgData name="Tran Quang Huy - NTHSCC21" userId="ad2a5415-51c0-4880-976f-957ec6d7605b" providerId="ADAL" clId="{A4707789-377A-4533-A899-0DE84449D9BC}" dt="2025-09-19T23:41:46.645" v="1912" actId="20577"/>
        <pc:sldMkLst>
          <pc:docMk/>
          <pc:sldMk cId="1595986897" sldId="332"/>
        </pc:sldMkLst>
        <pc:spChg chg="mod">
          <ac:chgData name="Tran Quang Huy - NTHSCC21" userId="ad2a5415-51c0-4880-976f-957ec6d7605b" providerId="ADAL" clId="{A4707789-377A-4533-A899-0DE84449D9BC}" dt="2025-09-19T23:41:46.645" v="1912" actId="20577"/>
          <ac:spMkLst>
            <pc:docMk/>
            <pc:sldMk cId="1595986897" sldId="332"/>
            <ac:spMk id="2" creationId="{B590B775-56F4-58F2-712F-8342BD61CAD4}"/>
          </ac:spMkLst>
        </pc:spChg>
      </pc:sldChg>
      <pc:sldChg chg="modSp mod">
        <pc:chgData name="Tran Quang Huy - NTHSCC21" userId="ad2a5415-51c0-4880-976f-957ec6d7605b" providerId="ADAL" clId="{A4707789-377A-4533-A899-0DE84449D9BC}" dt="2025-09-20T02:14:35.802" v="2002" actId="6549"/>
        <pc:sldMkLst>
          <pc:docMk/>
          <pc:sldMk cId="2888307412" sldId="2147479748"/>
        </pc:sldMkLst>
        <pc:spChg chg="mod">
          <ac:chgData name="Tran Quang Huy - NTHSCC21" userId="ad2a5415-51c0-4880-976f-957ec6d7605b" providerId="ADAL" clId="{A4707789-377A-4533-A899-0DE84449D9BC}" dt="2025-09-20T02:14:35.802" v="2002" actId="6549"/>
          <ac:spMkLst>
            <pc:docMk/>
            <pc:sldMk cId="2888307412" sldId="2147479748"/>
            <ac:spMk id="8" creationId="{BF2C0EF9-339B-1774-3263-C96AD0F7C451}"/>
          </ac:spMkLst>
        </pc:spChg>
      </pc:sldChg>
      <pc:sldChg chg="modSp del mod">
        <pc:chgData name="Tran Quang Huy - NTHSCC21" userId="ad2a5415-51c0-4880-976f-957ec6d7605b" providerId="ADAL" clId="{A4707789-377A-4533-A899-0DE84449D9BC}" dt="2025-09-19T23:52:23.996" v="2001" actId="47"/>
        <pc:sldMkLst>
          <pc:docMk/>
          <pc:sldMk cId="4027933581" sldId="2147479771"/>
        </pc:sldMkLst>
        <pc:picChg chg="mod">
          <ac:chgData name="Tran Quang Huy - NTHSCC21" userId="ad2a5415-51c0-4880-976f-957ec6d7605b" providerId="ADAL" clId="{A4707789-377A-4533-A899-0DE84449D9BC}" dt="2025-09-19T23:43:00.964" v="1914" actId="14100"/>
          <ac:picMkLst>
            <pc:docMk/>
            <pc:sldMk cId="4027933581" sldId="2147479771"/>
            <ac:picMk id="7" creationId="{4A00BA9D-9D21-2C4E-0469-C00C058CCBA3}"/>
          </ac:picMkLst>
        </pc:picChg>
      </pc:sldChg>
      <pc:sldChg chg="modSp mod">
        <pc:chgData name="Tran Quang Huy - NTHSCC21" userId="ad2a5415-51c0-4880-976f-957ec6d7605b" providerId="ADAL" clId="{A4707789-377A-4533-A899-0DE84449D9BC}" dt="2025-09-19T23:46:18.053" v="1918" actId="14100"/>
        <pc:sldMkLst>
          <pc:docMk/>
          <pc:sldMk cId="2100441817" sldId="2147479772"/>
        </pc:sldMkLst>
        <pc:picChg chg="mod">
          <ac:chgData name="Tran Quang Huy - NTHSCC21" userId="ad2a5415-51c0-4880-976f-957ec6d7605b" providerId="ADAL" clId="{A4707789-377A-4533-A899-0DE84449D9BC}" dt="2025-09-19T23:46:18.053" v="1918" actId="14100"/>
          <ac:picMkLst>
            <pc:docMk/>
            <pc:sldMk cId="2100441817" sldId="2147479772"/>
            <ac:picMk id="13" creationId="{4E813FF3-3232-83CE-3063-C4AD884DFE46}"/>
          </ac:picMkLst>
        </pc:picChg>
      </pc:sldChg>
      <pc:sldChg chg="addSp delSp modSp mod">
        <pc:chgData name="Tran Quang Huy - NTHSCC21" userId="ad2a5415-51c0-4880-976f-957ec6d7605b" providerId="ADAL" clId="{A4707789-377A-4533-A899-0DE84449D9BC}" dt="2025-09-19T23:47:21.906" v="1923" actId="1076"/>
        <pc:sldMkLst>
          <pc:docMk/>
          <pc:sldMk cId="105134224" sldId="2147479773"/>
        </pc:sldMkLst>
        <pc:spChg chg="del">
          <ac:chgData name="Tran Quang Huy - NTHSCC21" userId="ad2a5415-51c0-4880-976f-957ec6d7605b" providerId="ADAL" clId="{A4707789-377A-4533-A899-0DE84449D9BC}" dt="2025-09-19T23:47:20.194" v="1922" actId="22"/>
          <ac:spMkLst>
            <pc:docMk/>
            <pc:sldMk cId="105134224" sldId="2147479773"/>
            <ac:spMk id="3" creationId="{30368813-45A2-4727-8E9B-A049BA285B65}"/>
          </ac:spMkLst>
        </pc:spChg>
        <pc:picChg chg="mod">
          <ac:chgData name="Tran Quang Huy - NTHSCC21" userId="ad2a5415-51c0-4880-976f-957ec6d7605b" providerId="ADAL" clId="{A4707789-377A-4533-A899-0DE84449D9BC}" dt="2025-09-19T23:47:19.104" v="1921" actId="1076"/>
          <ac:picMkLst>
            <pc:docMk/>
            <pc:sldMk cId="105134224" sldId="2147479773"/>
            <ac:picMk id="7" creationId="{24ACFCD0-B7B7-7F66-5627-E699FF92CDF0}"/>
          </ac:picMkLst>
        </pc:picChg>
        <pc:picChg chg="add mod ord">
          <ac:chgData name="Tran Quang Huy - NTHSCC21" userId="ad2a5415-51c0-4880-976f-957ec6d7605b" providerId="ADAL" clId="{A4707789-377A-4533-A899-0DE84449D9BC}" dt="2025-09-19T23:47:21.906" v="1923" actId="1076"/>
          <ac:picMkLst>
            <pc:docMk/>
            <pc:sldMk cId="105134224" sldId="2147479773"/>
            <ac:picMk id="8" creationId="{82410814-0E1B-9957-A5B9-C65A5E6316AD}"/>
          </ac:picMkLst>
        </pc:picChg>
      </pc:sldChg>
      <pc:sldChg chg="del">
        <pc:chgData name="Tran Quang Huy - NTHSCC21" userId="ad2a5415-51c0-4880-976f-957ec6d7605b" providerId="ADAL" clId="{A4707789-377A-4533-A899-0DE84449D9BC}" dt="2025-09-19T23:47:23.099" v="1924" actId="47"/>
        <pc:sldMkLst>
          <pc:docMk/>
          <pc:sldMk cId="989690293" sldId="2147479774"/>
        </pc:sldMkLst>
      </pc:sldChg>
      <pc:sldChg chg="modSp mod">
        <pc:chgData name="Tran Quang Huy - NTHSCC21" userId="ad2a5415-51c0-4880-976f-957ec6d7605b" providerId="ADAL" clId="{A4707789-377A-4533-A899-0DE84449D9BC}" dt="2025-09-19T23:43:06.720" v="1916" actId="1076"/>
        <pc:sldMkLst>
          <pc:docMk/>
          <pc:sldMk cId="939318154" sldId="2147479775"/>
        </pc:sldMkLst>
        <pc:picChg chg="mod">
          <ac:chgData name="Tran Quang Huy - NTHSCC21" userId="ad2a5415-51c0-4880-976f-957ec6d7605b" providerId="ADAL" clId="{A4707789-377A-4533-A899-0DE84449D9BC}" dt="2025-09-19T23:43:04.827" v="1915" actId="1076"/>
          <ac:picMkLst>
            <pc:docMk/>
            <pc:sldMk cId="939318154" sldId="2147479775"/>
            <ac:picMk id="13" creationId="{C71EE3BC-E553-37F1-88D9-BE54AFCBEE27}"/>
          </ac:picMkLst>
        </pc:picChg>
        <pc:picChg chg="mod">
          <ac:chgData name="Tran Quang Huy - NTHSCC21" userId="ad2a5415-51c0-4880-976f-957ec6d7605b" providerId="ADAL" clId="{A4707789-377A-4533-A899-0DE84449D9BC}" dt="2025-09-19T23:43:06.720" v="1916" actId="1076"/>
          <ac:picMkLst>
            <pc:docMk/>
            <pc:sldMk cId="939318154" sldId="2147479775"/>
            <ac:picMk id="15" creationId="{ECB6AD3E-FCD1-2B15-CD15-38B7EF998822}"/>
          </ac:picMkLst>
        </pc:picChg>
      </pc:sldChg>
      <pc:sldChg chg="del">
        <pc:chgData name="Tran Quang Huy - NTHSCC21" userId="ad2a5415-51c0-4880-976f-957ec6d7605b" providerId="ADAL" clId="{A4707789-377A-4533-A899-0DE84449D9BC}" dt="2025-09-19T15:14:54.370" v="1046" actId="47"/>
        <pc:sldMkLst>
          <pc:docMk/>
          <pc:sldMk cId="146040703" sldId="2147479780"/>
        </pc:sldMkLst>
      </pc:sldChg>
      <pc:sldChg chg="modSp mod">
        <pc:chgData name="Tran Quang Huy - NTHSCC21" userId="ad2a5415-51c0-4880-976f-957ec6d7605b" providerId="ADAL" clId="{A4707789-377A-4533-A899-0DE84449D9BC}" dt="2025-09-20T02:16:51.096" v="2005" actId="14100"/>
        <pc:sldMkLst>
          <pc:docMk/>
          <pc:sldMk cId="893461755" sldId="2147479784"/>
        </pc:sldMkLst>
        <pc:picChg chg="mod">
          <ac:chgData name="Tran Quang Huy - NTHSCC21" userId="ad2a5415-51c0-4880-976f-957ec6d7605b" providerId="ADAL" clId="{A4707789-377A-4533-A899-0DE84449D9BC}" dt="2025-09-20T02:16:47.345" v="2004" actId="14100"/>
          <ac:picMkLst>
            <pc:docMk/>
            <pc:sldMk cId="893461755" sldId="2147479784"/>
            <ac:picMk id="5" creationId="{088A6A67-BB15-7C86-7CB6-83D9F1F29278}"/>
          </ac:picMkLst>
        </pc:picChg>
        <pc:picChg chg="mod">
          <ac:chgData name="Tran Quang Huy - NTHSCC21" userId="ad2a5415-51c0-4880-976f-957ec6d7605b" providerId="ADAL" clId="{A4707789-377A-4533-A899-0DE84449D9BC}" dt="2025-09-20T02:16:51.096" v="2005" actId="14100"/>
          <ac:picMkLst>
            <pc:docMk/>
            <pc:sldMk cId="893461755" sldId="2147479784"/>
            <ac:picMk id="7" creationId="{52466C74-D955-676C-549E-76AC3158D5C7}"/>
          </ac:picMkLst>
        </pc:picChg>
      </pc:sldChg>
      <pc:sldChg chg="modSp mod">
        <pc:chgData name="Tran Quang Huy - NTHSCC21" userId="ad2a5415-51c0-4880-976f-957ec6d7605b" providerId="ADAL" clId="{A4707789-377A-4533-A899-0DE84449D9BC}" dt="2025-09-20T02:17:08.457" v="2006" actId="113"/>
        <pc:sldMkLst>
          <pc:docMk/>
          <pc:sldMk cId="2352011193" sldId="2147479785"/>
        </pc:sldMkLst>
        <pc:spChg chg="mod">
          <ac:chgData name="Tran Quang Huy - NTHSCC21" userId="ad2a5415-51c0-4880-976f-957ec6d7605b" providerId="ADAL" clId="{A4707789-377A-4533-A899-0DE84449D9BC}" dt="2025-09-20T02:17:08.457" v="2006" actId="113"/>
          <ac:spMkLst>
            <pc:docMk/>
            <pc:sldMk cId="2352011193" sldId="2147479785"/>
            <ac:spMk id="9" creationId="{69E1BC5B-F213-97AA-0DCD-B7FDE877CD62}"/>
          </ac:spMkLst>
        </pc:spChg>
      </pc:sldChg>
      <pc:sldChg chg="modSp mod ord">
        <pc:chgData name="Tran Quang Huy - NTHSCC21" userId="ad2a5415-51c0-4880-976f-957ec6d7605b" providerId="ADAL" clId="{A4707789-377A-4533-A899-0DE84449D9BC}" dt="2025-09-19T14:47:51.708" v="33" actId="20577"/>
        <pc:sldMkLst>
          <pc:docMk/>
          <pc:sldMk cId="1945135725" sldId="2147479788"/>
        </pc:sldMkLst>
        <pc:spChg chg="mod">
          <ac:chgData name="Tran Quang Huy - NTHSCC21" userId="ad2a5415-51c0-4880-976f-957ec6d7605b" providerId="ADAL" clId="{A4707789-377A-4533-A899-0DE84449D9BC}" dt="2025-09-19T14:47:51.708" v="33" actId="20577"/>
          <ac:spMkLst>
            <pc:docMk/>
            <pc:sldMk cId="1945135725" sldId="2147479788"/>
            <ac:spMk id="2" creationId="{D7BF513B-5616-8E57-DD7A-84469881C86D}"/>
          </ac:spMkLst>
        </pc:spChg>
      </pc:sldChg>
      <pc:sldChg chg="addSp delSp modSp new mod">
        <pc:chgData name="Tran Quang Huy - NTHSCC21" userId="ad2a5415-51c0-4880-976f-957ec6d7605b" providerId="ADAL" clId="{A4707789-377A-4533-A899-0DE84449D9BC}" dt="2025-09-20T02:18:38.960" v="2007" actId="113"/>
        <pc:sldMkLst>
          <pc:docMk/>
          <pc:sldMk cId="1607832949" sldId="2147479792"/>
        </pc:sldMkLst>
        <pc:spChg chg="mod">
          <ac:chgData name="Tran Quang Huy - NTHSCC21" userId="ad2a5415-51c0-4880-976f-957ec6d7605b" providerId="ADAL" clId="{A4707789-377A-4533-A899-0DE84449D9BC}" dt="2025-09-19T14:50:38.236" v="38" actId="27636"/>
          <ac:spMkLst>
            <pc:docMk/>
            <pc:sldMk cId="1607832949" sldId="2147479792"/>
            <ac:spMk id="2" creationId="{5914FCC3-5F2B-4E2B-1EF1-44F7E6A19E82}"/>
          </ac:spMkLst>
        </pc:spChg>
        <pc:spChg chg="del">
          <ac:chgData name="Tran Quang Huy - NTHSCC21" userId="ad2a5415-51c0-4880-976f-957ec6d7605b" providerId="ADAL" clId="{A4707789-377A-4533-A899-0DE84449D9BC}" dt="2025-09-19T14:55:42.869" v="39" actId="22"/>
          <ac:spMkLst>
            <pc:docMk/>
            <pc:sldMk cId="1607832949" sldId="2147479792"/>
            <ac:spMk id="3" creationId="{2C903452-EE8B-F0C9-152F-B9EA75E778DA}"/>
          </ac:spMkLst>
        </pc:spChg>
        <pc:spChg chg="add mod">
          <ac:chgData name="Tran Quang Huy - NTHSCC21" userId="ad2a5415-51c0-4880-976f-957ec6d7605b" providerId="ADAL" clId="{A4707789-377A-4533-A899-0DE84449D9BC}" dt="2025-09-20T02:18:38.960" v="2007" actId="113"/>
          <ac:spMkLst>
            <pc:docMk/>
            <pc:sldMk cId="1607832949" sldId="2147479792"/>
            <ac:spMk id="6" creationId="{C24866AB-68C3-DA18-44F2-63788955C57F}"/>
          </ac:spMkLst>
        </pc:spChg>
        <pc:picChg chg="add mod ord">
          <ac:chgData name="Tran Quang Huy - NTHSCC21" userId="ad2a5415-51c0-4880-976f-957ec6d7605b" providerId="ADAL" clId="{A4707789-377A-4533-A899-0DE84449D9BC}" dt="2025-09-19T14:55:49.007" v="42" actId="1076"/>
          <ac:picMkLst>
            <pc:docMk/>
            <pc:sldMk cId="1607832949" sldId="2147479792"/>
            <ac:picMk id="5" creationId="{2F9C656E-8FE7-D342-25E7-C3B25D53113C}"/>
          </ac:picMkLst>
        </pc:picChg>
      </pc:sldChg>
      <pc:sldChg chg="modSp add mod">
        <pc:chgData name="Tran Quang Huy - NTHSCC21" userId="ad2a5415-51c0-4880-976f-957ec6d7605b" providerId="ADAL" clId="{A4707789-377A-4533-A899-0DE84449D9BC}" dt="2025-09-19T15:04:58.078" v="974" actId="20577"/>
        <pc:sldMkLst>
          <pc:docMk/>
          <pc:sldMk cId="4200987606" sldId="2147479793"/>
        </pc:sldMkLst>
        <pc:spChg chg="mod">
          <ac:chgData name="Tran Quang Huy - NTHSCC21" userId="ad2a5415-51c0-4880-976f-957ec6d7605b" providerId="ADAL" clId="{A4707789-377A-4533-A899-0DE84449D9BC}" dt="2025-09-19T15:04:58.078" v="974" actId="20577"/>
          <ac:spMkLst>
            <pc:docMk/>
            <pc:sldMk cId="4200987606" sldId="2147479793"/>
            <ac:spMk id="6" creationId="{B0CE3A18-5E0F-637E-BFDD-4C512A623EB2}"/>
          </ac:spMkLst>
        </pc:spChg>
      </pc:sldChg>
      <pc:sldChg chg="addSp delSp modSp add mod">
        <pc:chgData name="Tran Quang Huy - NTHSCC21" userId="ad2a5415-51c0-4880-976f-957ec6d7605b" providerId="ADAL" clId="{A4707789-377A-4533-A899-0DE84449D9BC}" dt="2025-09-19T15:06:23.764" v="990" actId="14100"/>
        <pc:sldMkLst>
          <pc:docMk/>
          <pc:sldMk cId="538369277" sldId="2147479794"/>
        </pc:sldMkLst>
        <pc:spChg chg="add del mod">
          <ac:chgData name="Tran Quang Huy - NTHSCC21" userId="ad2a5415-51c0-4880-976f-957ec6d7605b" providerId="ADAL" clId="{A4707789-377A-4533-A899-0DE84449D9BC}" dt="2025-09-19T15:05:41.047" v="980" actId="22"/>
          <ac:spMkLst>
            <pc:docMk/>
            <pc:sldMk cId="538369277" sldId="2147479794"/>
            <ac:spMk id="4" creationId="{6AC5A070-ECFC-8A41-D7F1-30C7170E61E3}"/>
          </ac:spMkLst>
        </pc:spChg>
        <pc:spChg chg="del mod">
          <ac:chgData name="Tran Quang Huy - NTHSCC21" userId="ad2a5415-51c0-4880-976f-957ec6d7605b" providerId="ADAL" clId="{A4707789-377A-4533-A899-0DE84449D9BC}" dt="2025-09-19T15:06:06.462" v="984"/>
          <ac:spMkLst>
            <pc:docMk/>
            <pc:sldMk cId="538369277" sldId="2147479794"/>
            <ac:spMk id="6" creationId="{AB4ABC1B-24CA-F7F0-2F7B-0907FCCD0344}"/>
          </ac:spMkLst>
        </pc:spChg>
        <pc:picChg chg="del">
          <ac:chgData name="Tran Quang Huy - NTHSCC21" userId="ad2a5415-51c0-4880-976f-957ec6d7605b" providerId="ADAL" clId="{A4707789-377A-4533-A899-0DE84449D9BC}" dt="2025-09-19T15:05:29.857" v="976" actId="478"/>
          <ac:picMkLst>
            <pc:docMk/>
            <pc:sldMk cId="538369277" sldId="2147479794"/>
            <ac:picMk id="5" creationId="{E6C3AB5B-1C35-084C-F007-E76609752DF7}"/>
          </ac:picMkLst>
        </pc:picChg>
        <pc:picChg chg="add mod ord">
          <ac:chgData name="Tran Quang Huy - NTHSCC21" userId="ad2a5415-51c0-4880-976f-957ec6d7605b" providerId="ADAL" clId="{A4707789-377A-4533-A899-0DE84449D9BC}" dt="2025-09-19T15:06:17.181" v="988" actId="1076"/>
          <ac:picMkLst>
            <pc:docMk/>
            <pc:sldMk cId="538369277" sldId="2147479794"/>
            <ac:picMk id="8" creationId="{72806EC7-E5EE-453F-F021-4EFF48CE5C5B}"/>
          </ac:picMkLst>
        </pc:picChg>
        <pc:picChg chg="add mod">
          <ac:chgData name="Tran Quang Huy - NTHSCC21" userId="ad2a5415-51c0-4880-976f-957ec6d7605b" providerId="ADAL" clId="{A4707789-377A-4533-A899-0DE84449D9BC}" dt="2025-09-19T15:06:23.764" v="990" actId="14100"/>
          <ac:picMkLst>
            <pc:docMk/>
            <pc:sldMk cId="538369277" sldId="2147479794"/>
            <ac:picMk id="10" creationId="{C0C32F65-F1C3-7745-3EFE-5F06FFA7D5B5}"/>
          </ac:picMkLst>
        </pc:picChg>
      </pc:sldChg>
      <pc:sldChg chg="addSp delSp modSp add mod">
        <pc:chgData name="Tran Quang Huy - NTHSCC21" userId="ad2a5415-51c0-4880-976f-957ec6d7605b" providerId="ADAL" clId="{A4707789-377A-4533-A899-0DE84449D9BC}" dt="2025-09-19T15:07:17.079" v="995" actId="1076"/>
        <pc:sldMkLst>
          <pc:docMk/>
          <pc:sldMk cId="2062355082" sldId="2147479795"/>
        </pc:sldMkLst>
        <pc:spChg chg="add mod">
          <ac:chgData name="Tran Quang Huy - NTHSCC21" userId="ad2a5415-51c0-4880-976f-957ec6d7605b" providerId="ADAL" clId="{A4707789-377A-4533-A899-0DE84449D9BC}" dt="2025-09-19T15:07:11.826" v="992" actId="478"/>
          <ac:spMkLst>
            <pc:docMk/>
            <pc:sldMk cId="2062355082" sldId="2147479795"/>
            <ac:spMk id="4" creationId="{BC42D22C-C051-A3C3-12F0-57D05BF8BFEC}"/>
          </ac:spMkLst>
        </pc:spChg>
        <pc:picChg chg="add mod">
          <ac:chgData name="Tran Quang Huy - NTHSCC21" userId="ad2a5415-51c0-4880-976f-957ec6d7605b" providerId="ADAL" clId="{A4707789-377A-4533-A899-0DE84449D9BC}" dt="2025-09-19T15:07:17.079" v="995" actId="1076"/>
          <ac:picMkLst>
            <pc:docMk/>
            <pc:sldMk cId="2062355082" sldId="2147479795"/>
            <ac:picMk id="6" creationId="{39C0AA3D-7A05-DE37-E1B5-6F11C2303E75}"/>
          </ac:picMkLst>
        </pc:picChg>
        <pc:picChg chg="del">
          <ac:chgData name="Tran Quang Huy - NTHSCC21" userId="ad2a5415-51c0-4880-976f-957ec6d7605b" providerId="ADAL" clId="{A4707789-377A-4533-A899-0DE84449D9BC}" dt="2025-09-19T15:07:11.826" v="992" actId="478"/>
          <ac:picMkLst>
            <pc:docMk/>
            <pc:sldMk cId="2062355082" sldId="2147479795"/>
            <ac:picMk id="8" creationId="{AD590894-923F-8282-95C3-5D1D7D9C3E2C}"/>
          </ac:picMkLst>
        </pc:picChg>
        <pc:picChg chg="del">
          <ac:chgData name="Tran Quang Huy - NTHSCC21" userId="ad2a5415-51c0-4880-976f-957ec6d7605b" providerId="ADAL" clId="{A4707789-377A-4533-A899-0DE84449D9BC}" dt="2025-09-19T15:07:14.333" v="993" actId="478"/>
          <ac:picMkLst>
            <pc:docMk/>
            <pc:sldMk cId="2062355082" sldId="2147479795"/>
            <ac:picMk id="10" creationId="{099E3275-5322-3FF8-0234-3096EC5943F5}"/>
          </ac:picMkLst>
        </pc:picChg>
      </pc:sldChg>
      <pc:sldChg chg="delSp modSp add mod">
        <pc:chgData name="Tran Quang Huy - NTHSCC21" userId="ad2a5415-51c0-4880-976f-957ec6d7605b" providerId="ADAL" clId="{A4707789-377A-4533-A899-0DE84449D9BC}" dt="2025-09-19T23:41:09.746" v="1842" actId="27636"/>
        <pc:sldMkLst>
          <pc:docMk/>
          <pc:sldMk cId="494053046" sldId="2147479796"/>
        </pc:sldMkLst>
        <pc:spChg chg="mod">
          <ac:chgData name="Tran Quang Huy - NTHSCC21" userId="ad2a5415-51c0-4880-976f-957ec6d7605b" providerId="ADAL" clId="{A4707789-377A-4533-A899-0DE84449D9BC}" dt="2025-09-19T15:07:39.492" v="1039" actId="20577"/>
          <ac:spMkLst>
            <pc:docMk/>
            <pc:sldMk cId="494053046" sldId="2147479796"/>
            <ac:spMk id="2" creationId="{768023A9-01A5-7336-F9DD-967A8BCA0D11}"/>
          </ac:spMkLst>
        </pc:spChg>
        <pc:spChg chg="mod">
          <ac:chgData name="Tran Quang Huy - NTHSCC21" userId="ad2a5415-51c0-4880-976f-957ec6d7605b" providerId="ADAL" clId="{A4707789-377A-4533-A899-0DE84449D9BC}" dt="2025-09-19T23:41:09.746" v="1842" actId="27636"/>
          <ac:spMkLst>
            <pc:docMk/>
            <pc:sldMk cId="494053046" sldId="2147479796"/>
            <ac:spMk id="4" creationId="{ACE07A24-7CB1-DB4F-AEF1-8E2A9189D706}"/>
          </ac:spMkLst>
        </pc:spChg>
        <pc:picChg chg="del">
          <ac:chgData name="Tran Quang Huy - NTHSCC21" userId="ad2a5415-51c0-4880-976f-957ec6d7605b" providerId="ADAL" clId="{A4707789-377A-4533-A899-0DE84449D9BC}" dt="2025-09-19T15:07:29.801" v="997" actId="478"/>
          <ac:picMkLst>
            <pc:docMk/>
            <pc:sldMk cId="494053046" sldId="2147479796"/>
            <ac:picMk id="6" creationId="{FBE1D813-CF79-05E3-8001-1C7D31794698}"/>
          </ac:picMkLst>
        </pc:picChg>
      </pc:sldChg>
      <pc:sldChg chg="addSp delSp modSp new mod">
        <pc:chgData name="Tran Quang Huy - NTHSCC21" userId="ad2a5415-51c0-4880-976f-957ec6d7605b" providerId="ADAL" clId="{A4707789-377A-4533-A899-0DE84449D9BC}" dt="2025-09-19T23:50:37.921" v="2000" actId="1076"/>
        <pc:sldMkLst>
          <pc:docMk/>
          <pc:sldMk cId="2354040226" sldId="2147479797"/>
        </pc:sldMkLst>
        <pc:spChg chg="mod">
          <ac:chgData name="Tran Quang Huy - NTHSCC21" userId="ad2a5415-51c0-4880-976f-957ec6d7605b" providerId="ADAL" clId="{A4707789-377A-4533-A899-0DE84449D9BC}" dt="2025-09-19T23:49:59.009" v="1994" actId="20577"/>
          <ac:spMkLst>
            <pc:docMk/>
            <pc:sldMk cId="2354040226" sldId="2147479797"/>
            <ac:spMk id="2" creationId="{180EA807-4B05-F098-C1A0-165A177B8CA8}"/>
          </ac:spMkLst>
        </pc:spChg>
        <pc:spChg chg="del">
          <ac:chgData name="Tran Quang Huy - NTHSCC21" userId="ad2a5415-51c0-4880-976f-957ec6d7605b" providerId="ADAL" clId="{A4707789-377A-4533-A899-0DE84449D9BC}" dt="2025-09-19T23:50:00.684" v="1995" actId="22"/>
          <ac:spMkLst>
            <pc:docMk/>
            <pc:sldMk cId="2354040226" sldId="2147479797"/>
            <ac:spMk id="3" creationId="{569D35EF-A5E2-B492-D806-430186AEBBB6}"/>
          </ac:spMkLst>
        </pc:spChg>
        <pc:spChg chg="add mod">
          <ac:chgData name="Tran Quang Huy - NTHSCC21" userId="ad2a5415-51c0-4880-976f-957ec6d7605b" providerId="ADAL" clId="{A4707789-377A-4533-A899-0DE84449D9BC}" dt="2025-09-19T23:50:34.038" v="1998" actId="478"/>
          <ac:spMkLst>
            <pc:docMk/>
            <pc:sldMk cId="2354040226" sldId="2147479797"/>
            <ac:spMk id="7" creationId="{B23C1D66-9911-0763-9473-AF541A7F70D9}"/>
          </ac:spMkLst>
        </pc:spChg>
        <pc:picChg chg="add del mod ord">
          <ac:chgData name="Tran Quang Huy - NTHSCC21" userId="ad2a5415-51c0-4880-976f-957ec6d7605b" providerId="ADAL" clId="{A4707789-377A-4533-A899-0DE84449D9BC}" dt="2025-09-19T23:50:34.038" v="1998" actId="478"/>
          <ac:picMkLst>
            <pc:docMk/>
            <pc:sldMk cId="2354040226" sldId="2147479797"/>
            <ac:picMk id="5" creationId="{A0DEF003-47B2-BB5D-82A9-B575BF43E8F9}"/>
          </ac:picMkLst>
        </pc:picChg>
        <pc:picChg chg="add mod">
          <ac:chgData name="Tran Quang Huy - NTHSCC21" userId="ad2a5415-51c0-4880-976f-957ec6d7605b" providerId="ADAL" clId="{A4707789-377A-4533-A899-0DE84449D9BC}" dt="2025-09-19T23:50:37.921" v="2000" actId="1076"/>
          <ac:picMkLst>
            <pc:docMk/>
            <pc:sldMk cId="2354040226" sldId="2147479797"/>
            <ac:picMk id="9" creationId="{69A6BC10-18D3-C596-30D2-2F6A518750F5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err="1">
                <a:solidFill>
                  <a:sysClr val="windowText" lastClr="000000"/>
                </a:solidFill>
              </a:rPr>
              <a:t>Phân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bố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5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loại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vi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khuẩn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thường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gặp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tại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BV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Chợ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Rẫy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</a:t>
            </a:r>
            <a:r>
              <a:rPr lang="en-US" sz="2400" b="1" baseline="0" dirty="0" err="1">
                <a:solidFill>
                  <a:sysClr val="windowText" lastClr="000000"/>
                </a:solidFill>
              </a:rPr>
              <a:t>năm</a:t>
            </a:r>
            <a:r>
              <a:rPr lang="en-US" sz="2400" b="1" baseline="0" dirty="0">
                <a:solidFill>
                  <a:sysClr val="windowText" lastClr="000000"/>
                </a:solidFill>
              </a:rPr>
              <a:t> 2019-2023</a:t>
            </a:r>
            <a:endParaRPr lang="en-US" sz="2400" b="1" dirty="0">
              <a:solidFill>
                <a:sysClr val="windowText" lastClr="000000"/>
              </a:solidFill>
            </a:endParaRPr>
          </a:p>
        </c:rich>
      </c:tx>
      <c:overlay val="0"/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'SO SÁNH TỪ 2019-2023'!$A$94</c:f>
              <c:strCache>
                <c:ptCount val="1"/>
                <c:pt idx="0">
                  <c:v>E. coli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0"/>
                  <c:y val="-2.626778246139463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B66-47A8-9F2B-7B75AA79B5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 SÁNH TỪ 2019-2023'!$B$93:$F$93</c:f>
              <c:strCache>
                <c:ptCount val="5"/>
                <c:pt idx="0">
                  <c:v>Năm 2019</c:v>
                </c:pt>
                <c:pt idx="1">
                  <c:v>Năm 2020</c:v>
                </c:pt>
                <c:pt idx="2">
                  <c:v>Năm 2021</c:v>
                </c:pt>
                <c:pt idx="3">
                  <c:v>Năm 2022</c:v>
                </c:pt>
                <c:pt idx="4">
                  <c:v>Năm 2023</c:v>
                </c:pt>
              </c:strCache>
            </c:strRef>
          </c:cat>
          <c:val>
            <c:numRef>
              <c:f>'SO SÁNH TỪ 2019-2023'!$B$94:$F$94</c:f>
              <c:numCache>
                <c:formatCode>0.0</c:formatCode>
                <c:ptCount val="5"/>
                <c:pt idx="0">
                  <c:v>18.363530099357099</c:v>
                </c:pt>
                <c:pt idx="1">
                  <c:v>16.7</c:v>
                </c:pt>
                <c:pt idx="2">
                  <c:v>14.167481754570762</c:v>
                </c:pt>
                <c:pt idx="3" formatCode="General">
                  <c:v>16.100000000000001</c:v>
                </c:pt>
                <c:pt idx="4" formatCode="General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66-47A8-9F2B-7B75AA79B541}"/>
            </c:ext>
          </c:extLst>
        </c:ser>
        <c:ser>
          <c:idx val="1"/>
          <c:order val="1"/>
          <c:tx>
            <c:strRef>
              <c:f>'SO SÁNH TỪ 2019-2023'!$A$95</c:f>
              <c:strCache>
                <c:ptCount val="1"/>
                <c:pt idx="0">
                  <c:v>S. aureus</c:v>
                </c:pt>
              </c:strCache>
            </c:strRef>
          </c:tx>
          <c:spPr>
            <a:solidFill>
              <a:srgbClr val="FFFF00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-8.75592748713157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4B66-47A8-9F2B-7B75AA79B541}"/>
                </c:ext>
              </c:extLst>
            </c:dLbl>
            <c:dLbl>
              <c:idx val="4"/>
              <c:layout>
                <c:manualLayout>
                  <c:x val="0"/>
                  <c:y val="-8.7559274871315713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B66-47A8-9F2B-7B75AA79B5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 SÁNH TỪ 2019-2023'!$B$93:$F$93</c:f>
              <c:strCache>
                <c:ptCount val="5"/>
                <c:pt idx="0">
                  <c:v>Năm 2019</c:v>
                </c:pt>
                <c:pt idx="1">
                  <c:v>Năm 2020</c:v>
                </c:pt>
                <c:pt idx="2">
                  <c:v>Năm 2021</c:v>
                </c:pt>
                <c:pt idx="3">
                  <c:v>Năm 2022</c:v>
                </c:pt>
                <c:pt idx="4">
                  <c:v>Năm 2023</c:v>
                </c:pt>
              </c:strCache>
            </c:strRef>
          </c:cat>
          <c:val>
            <c:numRef>
              <c:f>'SO SÁNH TỪ 2019-2023'!$B$95:$F$95</c:f>
              <c:numCache>
                <c:formatCode>0.0</c:formatCode>
                <c:ptCount val="5"/>
                <c:pt idx="0">
                  <c:v>17.422559906487432</c:v>
                </c:pt>
                <c:pt idx="1">
                  <c:v>16.399999999999999</c:v>
                </c:pt>
                <c:pt idx="2">
                  <c:v>13.896621774132873</c:v>
                </c:pt>
                <c:pt idx="3" formatCode="General">
                  <c:v>15.2</c:v>
                </c:pt>
                <c:pt idx="4" formatCode="General">
                  <c:v>15.7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66-47A8-9F2B-7B75AA79B541}"/>
            </c:ext>
          </c:extLst>
        </c:ser>
        <c:ser>
          <c:idx val="2"/>
          <c:order val="2"/>
          <c:tx>
            <c:strRef>
              <c:f>'SO SÁNH TỪ 2019-2023'!$A$96</c:f>
              <c:strCache>
                <c:ptCount val="1"/>
                <c:pt idx="0">
                  <c:v>A. baumannii</c:v>
                </c:pt>
              </c:strCache>
            </c:strRef>
          </c:tx>
          <c:spPr>
            <a:solidFill>
              <a:srgbClr val="FF66FF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8.7559274871315436E-3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4B66-47A8-9F2B-7B75AA79B54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 SÁNH TỪ 2019-2023'!$B$93:$F$93</c:f>
              <c:strCache>
                <c:ptCount val="5"/>
                <c:pt idx="0">
                  <c:v>Năm 2019</c:v>
                </c:pt>
                <c:pt idx="1">
                  <c:v>Năm 2020</c:v>
                </c:pt>
                <c:pt idx="2">
                  <c:v>Năm 2021</c:v>
                </c:pt>
                <c:pt idx="3">
                  <c:v>Năm 2022</c:v>
                </c:pt>
                <c:pt idx="4">
                  <c:v>Năm 2023</c:v>
                </c:pt>
              </c:strCache>
            </c:strRef>
          </c:cat>
          <c:val>
            <c:numRef>
              <c:f>'SO SÁNH TỪ 2019-2023'!$B$96:$F$96</c:f>
              <c:numCache>
                <c:formatCode>0.0</c:formatCode>
                <c:ptCount val="5"/>
                <c:pt idx="0">
                  <c:v>16.417299824663939</c:v>
                </c:pt>
                <c:pt idx="1">
                  <c:v>14.6</c:v>
                </c:pt>
                <c:pt idx="2" formatCode="General">
                  <c:v>16.899999999999999</c:v>
                </c:pt>
                <c:pt idx="3" formatCode="General">
                  <c:v>15.1</c:v>
                </c:pt>
                <c:pt idx="4" formatCode="General">
                  <c:v>15.6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66-47A8-9F2B-7B75AA79B541}"/>
            </c:ext>
          </c:extLst>
        </c:ser>
        <c:ser>
          <c:idx val="3"/>
          <c:order val="3"/>
          <c:tx>
            <c:strRef>
              <c:f>'SO SÁNH TỪ 2019-2023'!$A$97</c:f>
              <c:strCache>
                <c:ptCount val="1"/>
                <c:pt idx="0">
                  <c:v>K. pneumoniae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 SÁNH TỪ 2019-2023'!$B$93:$F$93</c:f>
              <c:strCache>
                <c:ptCount val="5"/>
                <c:pt idx="0">
                  <c:v>Năm 2019</c:v>
                </c:pt>
                <c:pt idx="1">
                  <c:v>Năm 2020</c:v>
                </c:pt>
                <c:pt idx="2">
                  <c:v>Năm 2021</c:v>
                </c:pt>
                <c:pt idx="3">
                  <c:v>Năm 2022</c:v>
                </c:pt>
                <c:pt idx="4">
                  <c:v>Năm 2023</c:v>
                </c:pt>
              </c:strCache>
            </c:strRef>
          </c:cat>
          <c:val>
            <c:numRef>
              <c:f>'SO SÁNH TỪ 2019-2023'!$B$97:$F$97</c:f>
              <c:numCache>
                <c:formatCode>0.0</c:formatCode>
                <c:ptCount val="5"/>
                <c:pt idx="0">
                  <c:v>12.004675628287551</c:v>
                </c:pt>
                <c:pt idx="1">
                  <c:v>13.7</c:v>
                </c:pt>
                <c:pt idx="2" formatCode="General">
                  <c:v>18.600000000000001</c:v>
                </c:pt>
                <c:pt idx="3" formatCode="General">
                  <c:v>17.5</c:v>
                </c:pt>
                <c:pt idx="4" formatCode="General">
                  <c:v>14.5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66-47A8-9F2B-7B75AA79B541}"/>
            </c:ext>
          </c:extLst>
        </c:ser>
        <c:ser>
          <c:idx val="4"/>
          <c:order val="4"/>
          <c:tx>
            <c:strRef>
              <c:f>'SO SÁNH TỪ 2019-2023'!$A$98</c:f>
              <c:strCache>
                <c:ptCount val="1"/>
                <c:pt idx="0">
                  <c:v>P. aeruginosa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 SÁNH TỪ 2019-2023'!$B$93:$F$93</c:f>
              <c:strCache>
                <c:ptCount val="5"/>
                <c:pt idx="0">
                  <c:v>Năm 2019</c:v>
                </c:pt>
                <c:pt idx="1">
                  <c:v>Năm 2020</c:v>
                </c:pt>
                <c:pt idx="2">
                  <c:v>Năm 2021</c:v>
                </c:pt>
                <c:pt idx="3">
                  <c:v>Năm 2022</c:v>
                </c:pt>
                <c:pt idx="4">
                  <c:v>Năm 2023</c:v>
                </c:pt>
              </c:strCache>
            </c:strRef>
          </c:cat>
          <c:val>
            <c:numRef>
              <c:f>'SO SÁNH TỪ 2019-2023'!$B$98:$F$98</c:f>
              <c:numCache>
                <c:formatCode>0.0</c:formatCode>
                <c:ptCount val="5"/>
                <c:pt idx="0">
                  <c:v>8.2349503214494462</c:v>
                </c:pt>
                <c:pt idx="1">
                  <c:v>8.6</c:v>
                </c:pt>
                <c:pt idx="2" formatCode="General">
                  <c:v>9.6999999999999993</c:v>
                </c:pt>
                <c:pt idx="3" formatCode="General">
                  <c:v>10.3</c:v>
                </c:pt>
                <c:pt idx="4" formatCode="General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66-47A8-9F2B-7B75AA79B5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8859471"/>
        <c:axId val="1878866127"/>
      </c:barChart>
      <c:catAx>
        <c:axId val="1878859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878866127"/>
        <c:crosses val="autoZero"/>
        <c:auto val="1"/>
        <c:lblAlgn val="ctr"/>
        <c:lblOffset val="100"/>
        <c:noMultiLvlLbl val="0"/>
      </c:catAx>
      <c:valAx>
        <c:axId val="1878866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/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87885947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1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V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V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 err="1"/>
              <a:t>Tỉ</a:t>
            </a:r>
            <a:r>
              <a:rPr lang="en-US" sz="2000" b="1" dirty="0"/>
              <a:t> </a:t>
            </a:r>
            <a:r>
              <a:rPr lang="en-US" sz="2000" b="1" dirty="0" err="1"/>
              <a:t>lệ</a:t>
            </a:r>
            <a:r>
              <a:rPr lang="en-US" sz="2000" b="1" dirty="0"/>
              <a:t> ĐKKS (%) </a:t>
            </a:r>
            <a:r>
              <a:rPr lang="en-US" sz="2000" b="1" dirty="0" err="1"/>
              <a:t>của</a:t>
            </a:r>
            <a:r>
              <a:rPr lang="en-US" sz="2000" b="1" dirty="0"/>
              <a:t> </a:t>
            </a:r>
            <a:r>
              <a:rPr lang="en-US" sz="2000" b="1" i="1" dirty="0"/>
              <a:t>A. </a:t>
            </a:r>
            <a:r>
              <a:rPr lang="en-US" sz="2000" b="1" i="1" dirty="0" err="1"/>
              <a:t>baumannii</a:t>
            </a:r>
            <a:r>
              <a:rPr lang="en-US" sz="2000" b="1" i="1" dirty="0"/>
              <a:t> </a:t>
            </a:r>
            <a:r>
              <a:rPr lang="en-US" sz="2000" b="1" dirty="0" err="1"/>
              <a:t>năm</a:t>
            </a:r>
            <a:r>
              <a:rPr lang="en-US" sz="2000" b="1" dirty="0"/>
              <a:t> 2019-2023  </a:t>
            </a:r>
          </a:p>
        </c:rich>
      </c:tx>
      <c:overlay val="0"/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2807673582697147E-2"/>
          <c:y val="0.14385184868195824"/>
          <c:w val="0.92807778053119316"/>
          <c:h val="0.5007384029441972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'SO SÁNH TỪ 2019-2023'!$B$41</c:f>
              <c:strCache>
                <c:ptCount val="1"/>
                <c:pt idx="0">
                  <c:v>Năm 2019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'SO SÁNH TỪ 2019-2023'!$A$42:$A$53</c:f>
              <c:strCache>
                <c:ptCount val="12"/>
                <c:pt idx="0">
                  <c:v>Ciprofloxacin</c:v>
                </c:pt>
                <c:pt idx="1">
                  <c:v>Levofloxacin</c:v>
                </c:pt>
                <c:pt idx="2">
                  <c:v>Ticar/Clavu</c:v>
                </c:pt>
                <c:pt idx="3">
                  <c:v>Pipe/Tazo</c:v>
                </c:pt>
                <c:pt idx="4">
                  <c:v>Cefepime</c:v>
                </c:pt>
                <c:pt idx="5">
                  <c:v>Ceftazidime</c:v>
                </c:pt>
                <c:pt idx="6">
                  <c:v>Meropenem</c:v>
                </c:pt>
                <c:pt idx="7">
                  <c:v>Imipenem</c:v>
                </c:pt>
                <c:pt idx="8">
                  <c:v>Gentamicin</c:v>
                </c:pt>
                <c:pt idx="9">
                  <c:v>Tobramycin</c:v>
                </c:pt>
                <c:pt idx="10">
                  <c:v>Trime/Sulfa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2019-2023'!$B$42:$B$53</c:f>
              <c:numCache>
                <c:formatCode>General</c:formatCode>
                <c:ptCount val="12"/>
                <c:pt idx="0">
                  <c:v>93.2</c:v>
                </c:pt>
                <c:pt idx="1">
                  <c:v>89.8</c:v>
                </c:pt>
                <c:pt idx="2">
                  <c:v>93.1</c:v>
                </c:pt>
                <c:pt idx="3">
                  <c:v>92.8</c:v>
                </c:pt>
                <c:pt idx="4">
                  <c:v>92.8</c:v>
                </c:pt>
                <c:pt idx="5">
                  <c:v>92.2</c:v>
                </c:pt>
                <c:pt idx="6">
                  <c:v>91.5</c:v>
                </c:pt>
                <c:pt idx="7">
                  <c:v>91.4</c:v>
                </c:pt>
                <c:pt idx="8">
                  <c:v>79.3</c:v>
                </c:pt>
                <c:pt idx="9">
                  <c:v>73.400000000000006</c:v>
                </c:pt>
                <c:pt idx="10">
                  <c:v>52.3</c:v>
                </c:pt>
                <c:pt idx="11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FB9-40A5-90AA-4BDBBB6EDC1A}"/>
            </c:ext>
          </c:extLst>
        </c:ser>
        <c:ser>
          <c:idx val="1"/>
          <c:order val="1"/>
          <c:tx>
            <c:strRef>
              <c:f>'SO SÁNH TỪ 2019-2023'!$C$41</c:f>
              <c:strCache>
                <c:ptCount val="1"/>
                <c:pt idx="0">
                  <c:v>Năm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'SO SÁNH TỪ 2019-2023'!$A$42:$A$53</c:f>
              <c:strCache>
                <c:ptCount val="12"/>
                <c:pt idx="0">
                  <c:v>Ciprofloxacin</c:v>
                </c:pt>
                <c:pt idx="1">
                  <c:v>Levofloxacin</c:v>
                </c:pt>
                <c:pt idx="2">
                  <c:v>Ticar/Clavu</c:v>
                </c:pt>
                <c:pt idx="3">
                  <c:v>Pipe/Tazo</c:v>
                </c:pt>
                <c:pt idx="4">
                  <c:v>Cefepime</c:v>
                </c:pt>
                <c:pt idx="5">
                  <c:v>Ceftazidime</c:v>
                </c:pt>
                <c:pt idx="6">
                  <c:v>Meropenem</c:v>
                </c:pt>
                <c:pt idx="7">
                  <c:v>Imipenem</c:v>
                </c:pt>
                <c:pt idx="8">
                  <c:v>Gentamicin</c:v>
                </c:pt>
                <c:pt idx="9">
                  <c:v>Tobramycin</c:v>
                </c:pt>
                <c:pt idx="10">
                  <c:v>Trime/Sulfa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2019-2023'!$C$42:$C$53</c:f>
              <c:numCache>
                <c:formatCode>General</c:formatCode>
                <c:ptCount val="12"/>
                <c:pt idx="0">
                  <c:v>93.6</c:v>
                </c:pt>
                <c:pt idx="1">
                  <c:v>89.5</c:v>
                </c:pt>
                <c:pt idx="2">
                  <c:v>93.3</c:v>
                </c:pt>
                <c:pt idx="3">
                  <c:v>93.4</c:v>
                </c:pt>
                <c:pt idx="4">
                  <c:v>93.2</c:v>
                </c:pt>
                <c:pt idx="5">
                  <c:v>92.8</c:v>
                </c:pt>
                <c:pt idx="6">
                  <c:v>91.9</c:v>
                </c:pt>
                <c:pt idx="7">
                  <c:v>91.6</c:v>
                </c:pt>
                <c:pt idx="8">
                  <c:v>79.7</c:v>
                </c:pt>
                <c:pt idx="9">
                  <c:v>73.3</c:v>
                </c:pt>
                <c:pt idx="10">
                  <c:v>57</c:v>
                </c:pt>
                <c:pt idx="11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FB9-40A5-90AA-4BDBBB6EDC1A}"/>
            </c:ext>
          </c:extLst>
        </c:ser>
        <c:ser>
          <c:idx val="2"/>
          <c:order val="2"/>
          <c:tx>
            <c:strRef>
              <c:f>'SO SÁNH TỪ 2019-2023'!$D$41</c:f>
              <c:strCache>
                <c:ptCount val="1"/>
                <c:pt idx="0">
                  <c:v>Năm 2021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'SO SÁNH TỪ 2019-2023'!$A$42:$A$53</c:f>
              <c:strCache>
                <c:ptCount val="12"/>
                <c:pt idx="0">
                  <c:v>Ciprofloxacin</c:v>
                </c:pt>
                <c:pt idx="1">
                  <c:v>Levofloxacin</c:v>
                </c:pt>
                <c:pt idx="2">
                  <c:v>Ticar/Clavu</c:v>
                </c:pt>
                <c:pt idx="3">
                  <c:v>Pipe/Tazo</c:v>
                </c:pt>
                <c:pt idx="4">
                  <c:v>Cefepime</c:v>
                </c:pt>
                <c:pt idx="5">
                  <c:v>Ceftazidime</c:v>
                </c:pt>
                <c:pt idx="6">
                  <c:v>Meropenem</c:v>
                </c:pt>
                <c:pt idx="7">
                  <c:v>Imipenem</c:v>
                </c:pt>
                <c:pt idx="8">
                  <c:v>Gentamicin</c:v>
                </c:pt>
                <c:pt idx="9">
                  <c:v>Tobramycin</c:v>
                </c:pt>
                <c:pt idx="10">
                  <c:v>Trime/Sulfa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2019-2023'!$D$42:$D$53</c:f>
              <c:numCache>
                <c:formatCode>General</c:formatCode>
                <c:ptCount val="12"/>
                <c:pt idx="0">
                  <c:v>94.1</c:v>
                </c:pt>
                <c:pt idx="1">
                  <c:v>89.8</c:v>
                </c:pt>
                <c:pt idx="2">
                  <c:v>94.5</c:v>
                </c:pt>
                <c:pt idx="3">
                  <c:v>94.6</c:v>
                </c:pt>
                <c:pt idx="4">
                  <c:v>93.8</c:v>
                </c:pt>
                <c:pt idx="5">
                  <c:v>93.3</c:v>
                </c:pt>
                <c:pt idx="6">
                  <c:v>93.8</c:v>
                </c:pt>
                <c:pt idx="7">
                  <c:v>93.7</c:v>
                </c:pt>
                <c:pt idx="8">
                  <c:v>81.599999999999994</c:v>
                </c:pt>
                <c:pt idx="9">
                  <c:v>73.5</c:v>
                </c:pt>
                <c:pt idx="10">
                  <c:v>68.099999999999994</c:v>
                </c:pt>
                <c:pt idx="1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FB9-40A5-90AA-4BDBBB6EDC1A}"/>
            </c:ext>
          </c:extLst>
        </c:ser>
        <c:ser>
          <c:idx val="3"/>
          <c:order val="3"/>
          <c:tx>
            <c:strRef>
              <c:f>'SO SÁNH TỪ 2019-2023'!$E$41</c:f>
              <c:strCache>
                <c:ptCount val="1"/>
                <c:pt idx="0">
                  <c:v>Năm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'SO SÁNH TỪ 2019-2023'!$A$42:$A$53</c:f>
              <c:strCache>
                <c:ptCount val="12"/>
                <c:pt idx="0">
                  <c:v>Ciprofloxacin</c:v>
                </c:pt>
                <c:pt idx="1">
                  <c:v>Levofloxacin</c:v>
                </c:pt>
                <c:pt idx="2">
                  <c:v>Ticar/Clavu</c:v>
                </c:pt>
                <c:pt idx="3">
                  <c:v>Pipe/Tazo</c:v>
                </c:pt>
                <c:pt idx="4">
                  <c:v>Cefepime</c:v>
                </c:pt>
                <c:pt idx="5">
                  <c:v>Ceftazidime</c:v>
                </c:pt>
                <c:pt idx="6">
                  <c:v>Meropenem</c:v>
                </c:pt>
                <c:pt idx="7">
                  <c:v>Imipenem</c:v>
                </c:pt>
                <c:pt idx="8">
                  <c:v>Gentamicin</c:v>
                </c:pt>
                <c:pt idx="9">
                  <c:v>Tobramycin</c:v>
                </c:pt>
                <c:pt idx="10">
                  <c:v>Trime/Sulfa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2019-2023'!$E$42:$E$53</c:f>
              <c:numCache>
                <c:formatCode>General</c:formatCode>
                <c:ptCount val="12"/>
                <c:pt idx="0">
                  <c:v>92.7</c:v>
                </c:pt>
                <c:pt idx="1">
                  <c:v>88.3</c:v>
                </c:pt>
                <c:pt idx="2">
                  <c:v>93.2</c:v>
                </c:pt>
                <c:pt idx="3">
                  <c:v>93.4</c:v>
                </c:pt>
                <c:pt idx="4">
                  <c:v>93.3</c:v>
                </c:pt>
                <c:pt idx="5">
                  <c:v>92.7</c:v>
                </c:pt>
                <c:pt idx="6">
                  <c:v>91.8</c:v>
                </c:pt>
                <c:pt idx="7">
                  <c:v>91.8</c:v>
                </c:pt>
                <c:pt idx="8">
                  <c:v>77.8</c:v>
                </c:pt>
                <c:pt idx="9">
                  <c:v>74</c:v>
                </c:pt>
                <c:pt idx="10">
                  <c:v>66</c:v>
                </c:pt>
                <c:pt idx="1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FB9-40A5-90AA-4BDBBB6EDC1A}"/>
            </c:ext>
          </c:extLst>
        </c:ser>
        <c:ser>
          <c:idx val="4"/>
          <c:order val="4"/>
          <c:tx>
            <c:strRef>
              <c:f>'SO SÁNH TỪ 2019-2023'!$F$41</c:f>
              <c:strCache>
                <c:ptCount val="1"/>
                <c:pt idx="0">
                  <c:v>Năm 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 SÁNH TỪ 2019-2023'!$A$42:$A$53</c:f>
              <c:strCache>
                <c:ptCount val="12"/>
                <c:pt idx="0">
                  <c:v>Ciprofloxacin</c:v>
                </c:pt>
                <c:pt idx="1">
                  <c:v>Levofloxacin</c:v>
                </c:pt>
                <c:pt idx="2">
                  <c:v>Ticar/Clavu</c:v>
                </c:pt>
                <c:pt idx="3">
                  <c:v>Pipe/Tazo</c:v>
                </c:pt>
                <c:pt idx="4">
                  <c:v>Cefepime</c:v>
                </c:pt>
                <c:pt idx="5">
                  <c:v>Ceftazidime</c:v>
                </c:pt>
                <c:pt idx="6">
                  <c:v>Meropenem</c:v>
                </c:pt>
                <c:pt idx="7">
                  <c:v>Imipenem</c:v>
                </c:pt>
                <c:pt idx="8">
                  <c:v>Gentamicin</c:v>
                </c:pt>
                <c:pt idx="9">
                  <c:v>Tobramycin</c:v>
                </c:pt>
                <c:pt idx="10">
                  <c:v>Trime/Sulfa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2019-2023'!$F$42:$F$53</c:f>
              <c:numCache>
                <c:formatCode>General</c:formatCode>
                <c:ptCount val="12"/>
                <c:pt idx="0">
                  <c:v>94.2</c:v>
                </c:pt>
                <c:pt idx="1">
                  <c:v>90.3</c:v>
                </c:pt>
                <c:pt idx="2">
                  <c:v>94.6</c:v>
                </c:pt>
                <c:pt idx="3">
                  <c:v>94.4</c:v>
                </c:pt>
                <c:pt idx="4">
                  <c:v>94.2</c:v>
                </c:pt>
                <c:pt idx="5">
                  <c:v>93.6</c:v>
                </c:pt>
                <c:pt idx="6">
                  <c:v>93.1</c:v>
                </c:pt>
                <c:pt idx="7">
                  <c:v>93.1</c:v>
                </c:pt>
                <c:pt idx="8">
                  <c:v>84.1</c:v>
                </c:pt>
                <c:pt idx="9">
                  <c:v>81</c:v>
                </c:pt>
                <c:pt idx="10">
                  <c:v>72.900000000000006</c:v>
                </c:pt>
                <c:pt idx="1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FB9-40A5-90AA-4BDBBB6ED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55299727"/>
        <c:axId val="1855289327"/>
      </c:barChart>
      <c:catAx>
        <c:axId val="18552997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5289327"/>
        <c:crosses val="autoZero"/>
        <c:auto val="1"/>
        <c:lblAlgn val="ctr"/>
        <c:lblOffset val="100"/>
        <c:noMultiLvlLbl val="0"/>
      </c:catAx>
      <c:valAx>
        <c:axId val="1855289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55299727"/>
        <c:crosses val="autoZero"/>
        <c:crossBetween val="between"/>
        <c:majorUnit val="20"/>
      </c:valAx>
      <c:spPr>
        <a:solidFill>
          <a:srgbClr val="FFE7FF"/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081478945566586E-2"/>
          <c:y val="0.21551256188326443"/>
          <c:w val="0.92463349689984409"/>
          <c:h val="0.5153352830784461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'A. bau ICU'!$D$33</c:f>
              <c:strCache>
                <c:ptCount val="1"/>
                <c:pt idx="0">
                  <c:v>Tỉ lệ (%) đề kháng kháng sinh của A. baumannii ICU 2023</c:v>
                </c:pt>
              </c:strCache>
            </c:strRef>
          </c:tx>
          <c:spPr>
            <a:solidFill>
              <a:srgbClr val="FF33CC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33CC"/>
              </a:solidFill>
              <a:ln>
                <a:solidFill>
                  <a:srgbClr val="FF33C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C2-4481-8056-729AA9CE5625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'A. bau ICU'!$C$34:$C$46</c:f>
              <c:strCache>
                <c:ptCount val="13"/>
                <c:pt idx="0">
                  <c:v>Ceftazidime</c:v>
                </c:pt>
                <c:pt idx="1">
                  <c:v>Ticar/Clavu</c:v>
                </c:pt>
                <c:pt idx="2">
                  <c:v>Cefepime</c:v>
                </c:pt>
                <c:pt idx="3">
                  <c:v>Pipe/Tazo</c:v>
                </c:pt>
                <c:pt idx="4">
                  <c:v>Meropenem</c:v>
                </c:pt>
                <c:pt idx="5">
                  <c:v>Imipenem</c:v>
                </c:pt>
                <c:pt idx="6">
                  <c:v>Ciprofloxacin</c:v>
                </c:pt>
                <c:pt idx="7">
                  <c:v>Levofloxacin</c:v>
                </c:pt>
                <c:pt idx="8">
                  <c:v>Tobramycin</c:v>
                </c:pt>
                <c:pt idx="9">
                  <c:v>Gentamicin</c:v>
                </c:pt>
                <c:pt idx="10">
                  <c:v>Trime/Sulfa</c:v>
                </c:pt>
                <c:pt idx="11">
                  <c:v>Doxycycline</c:v>
                </c:pt>
                <c:pt idx="12">
                  <c:v>Colistin</c:v>
                </c:pt>
              </c:strCache>
            </c:strRef>
          </c:cat>
          <c:val>
            <c:numRef>
              <c:f>'A. bau ICU'!$D$34:$D$46</c:f>
              <c:numCache>
                <c:formatCode>0.0</c:formatCode>
                <c:ptCount val="13"/>
                <c:pt idx="0">
                  <c:v>99.358978271484403</c:v>
                </c:pt>
                <c:pt idx="1">
                  <c:v>99.327354431152301</c:v>
                </c:pt>
                <c:pt idx="2">
                  <c:v>99.101127624511705</c:v>
                </c:pt>
                <c:pt idx="3">
                  <c:v>98.933898925781307</c:v>
                </c:pt>
                <c:pt idx="4">
                  <c:v>98.717948913574205</c:v>
                </c:pt>
                <c:pt idx="5">
                  <c:v>98.507461547851605</c:v>
                </c:pt>
                <c:pt idx="6">
                  <c:v>98.510643005371094</c:v>
                </c:pt>
                <c:pt idx="7">
                  <c:v>96.651786804199205</c:v>
                </c:pt>
                <c:pt idx="8">
                  <c:v>93.973213195800795</c:v>
                </c:pt>
                <c:pt idx="9">
                  <c:v>93.176971435546903</c:v>
                </c:pt>
                <c:pt idx="10">
                  <c:v>86.170211791992202</c:v>
                </c:pt>
                <c:pt idx="11">
                  <c:v>82.238441467285199</c:v>
                </c:pt>
                <c:pt idx="12">
                  <c:v>0.63829785585403398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C18-4E2A-B0EA-616D9C6F58B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44781263"/>
        <c:axId val="1344780431"/>
      </c:barChart>
      <c:catAx>
        <c:axId val="134478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344780431"/>
        <c:crosses val="autoZero"/>
        <c:auto val="1"/>
        <c:lblAlgn val="ctr"/>
        <c:lblOffset val="100"/>
        <c:noMultiLvlLbl val="0"/>
      </c:catAx>
      <c:valAx>
        <c:axId val="134478043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344781263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V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 sz="2400" b="1" dirty="0" err="1"/>
              <a:t>Tỉ</a:t>
            </a:r>
            <a:r>
              <a:rPr lang="en-US" sz="2400" b="1" dirty="0"/>
              <a:t> </a:t>
            </a:r>
            <a:r>
              <a:rPr lang="en-US" sz="2400" b="1" dirty="0" err="1"/>
              <a:t>lệ</a:t>
            </a:r>
            <a:r>
              <a:rPr lang="en-US" sz="2400" b="1" dirty="0"/>
              <a:t> ĐKKS (%) </a:t>
            </a:r>
            <a:r>
              <a:rPr lang="en-US" sz="2400" b="1" dirty="0" err="1"/>
              <a:t>của</a:t>
            </a:r>
            <a:r>
              <a:rPr lang="en-US" sz="2400" b="1" dirty="0"/>
              <a:t> </a:t>
            </a:r>
            <a:r>
              <a:rPr lang="en-US" sz="2400" b="1" i="1" dirty="0"/>
              <a:t>P. aeruginosa </a:t>
            </a:r>
            <a:r>
              <a:rPr lang="en-US" sz="2400" b="1" dirty="0" err="1"/>
              <a:t>năm</a:t>
            </a:r>
            <a:r>
              <a:rPr lang="en-US" sz="2400" b="1" dirty="0"/>
              <a:t> 2019- 2023  </a:t>
            </a:r>
          </a:p>
        </c:rich>
      </c:tx>
      <c:overlay val="0"/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'SO SÁNH TỪ 2019-2023'!$B$76</c:f>
              <c:strCache>
                <c:ptCount val="1"/>
                <c:pt idx="0">
                  <c:v>Năm 2019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noFill/>
            </a:ln>
            <a:effectLst/>
          </c:spPr>
          <c:invertIfNegative val="0"/>
          <c:cat>
            <c:strRef>
              <c:f>'SO SÁNH TỪ 2019-2023'!$A$77:$A$88</c:f>
              <c:strCache>
                <c:ptCount val="12"/>
                <c:pt idx="0">
                  <c:v>Ticar/Clavu</c:v>
                </c:pt>
                <c:pt idx="1">
                  <c:v>Pipe/Tazo</c:v>
                </c:pt>
                <c:pt idx="2">
                  <c:v>Levofloxacin</c:v>
                </c:pt>
                <c:pt idx="3">
                  <c:v>Ciprofloxacin</c:v>
                </c:pt>
                <c:pt idx="4">
                  <c:v>Imipenem</c:v>
                </c:pt>
                <c:pt idx="5">
                  <c:v>Meropenem</c:v>
                </c:pt>
                <c:pt idx="6">
                  <c:v>Ceftazidime</c:v>
                </c:pt>
                <c:pt idx="7">
                  <c:v>Cefepime</c:v>
                </c:pt>
                <c:pt idx="8">
                  <c:v>Gentamicin</c:v>
                </c:pt>
                <c:pt idx="9">
                  <c:v>Tobramycin</c:v>
                </c:pt>
                <c:pt idx="10">
                  <c:v>Amikacin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2019-2023'!$B$77:$B$88</c:f>
              <c:numCache>
                <c:formatCode>General</c:formatCode>
                <c:ptCount val="12"/>
                <c:pt idx="0">
                  <c:v>71.3</c:v>
                </c:pt>
                <c:pt idx="1">
                  <c:v>47</c:v>
                </c:pt>
                <c:pt idx="2">
                  <c:v>56.3</c:v>
                </c:pt>
                <c:pt idx="3">
                  <c:v>54.9</c:v>
                </c:pt>
                <c:pt idx="4">
                  <c:v>53.1</c:v>
                </c:pt>
                <c:pt idx="5">
                  <c:v>50.4</c:v>
                </c:pt>
                <c:pt idx="6">
                  <c:v>47.8</c:v>
                </c:pt>
                <c:pt idx="7">
                  <c:v>46.9</c:v>
                </c:pt>
                <c:pt idx="8">
                  <c:v>47.9</c:v>
                </c:pt>
                <c:pt idx="9">
                  <c:v>47.4</c:v>
                </c:pt>
                <c:pt idx="10">
                  <c:v>36.700000000000003</c:v>
                </c:pt>
                <c:pt idx="11">
                  <c:v>0.4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CA7-4731-9315-F84597A690AC}"/>
            </c:ext>
          </c:extLst>
        </c:ser>
        <c:ser>
          <c:idx val="1"/>
          <c:order val="1"/>
          <c:tx>
            <c:strRef>
              <c:f>'SO SÁNH TỪ 2019-2023'!$C$76</c:f>
              <c:strCache>
                <c:ptCount val="1"/>
                <c:pt idx="0">
                  <c:v>Năm 2020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'SO SÁNH TỪ 2019-2023'!$A$77:$A$88</c:f>
              <c:strCache>
                <c:ptCount val="12"/>
                <c:pt idx="0">
                  <c:v>Ticar/Clavu</c:v>
                </c:pt>
                <c:pt idx="1">
                  <c:v>Pipe/Tazo</c:v>
                </c:pt>
                <c:pt idx="2">
                  <c:v>Levofloxacin</c:v>
                </c:pt>
                <c:pt idx="3">
                  <c:v>Ciprofloxacin</c:v>
                </c:pt>
                <c:pt idx="4">
                  <c:v>Imipenem</c:v>
                </c:pt>
                <c:pt idx="5">
                  <c:v>Meropenem</c:v>
                </c:pt>
                <c:pt idx="6">
                  <c:v>Ceftazidime</c:v>
                </c:pt>
                <c:pt idx="7">
                  <c:v>Cefepime</c:v>
                </c:pt>
                <c:pt idx="8">
                  <c:v>Gentamicin</c:v>
                </c:pt>
                <c:pt idx="9">
                  <c:v>Tobramycin</c:v>
                </c:pt>
                <c:pt idx="10">
                  <c:v>Amikacin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2019-2023'!$C$77:$C$88</c:f>
              <c:numCache>
                <c:formatCode>General</c:formatCode>
                <c:ptCount val="12"/>
                <c:pt idx="0">
                  <c:v>67.400000000000006</c:v>
                </c:pt>
                <c:pt idx="1">
                  <c:v>49.1</c:v>
                </c:pt>
                <c:pt idx="2">
                  <c:v>53.2</c:v>
                </c:pt>
                <c:pt idx="3">
                  <c:v>51.4</c:v>
                </c:pt>
                <c:pt idx="4">
                  <c:v>54.2</c:v>
                </c:pt>
                <c:pt idx="5">
                  <c:v>51.3</c:v>
                </c:pt>
                <c:pt idx="6">
                  <c:v>45.2</c:v>
                </c:pt>
                <c:pt idx="7">
                  <c:v>45.5</c:v>
                </c:pt>
                <c:pt idx="8">
                  <c:v>44.4</c:v>
                </c:pt>
                <c:pt idx="9">
                  <c:v>44</c:v>
                </c:pt>
                <c:pt idx="10">
                  <c:v>39.1</c:v>
                </c:pt>
                <c:pt idx="11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CA7-4731-9315-F84597A690AC}"/>
            </c:ext>
          </c:extLst>
        </c:ser>
        <c:ser>
          <c:idx val="2"/>
          <c:order val="2"/>
          <c:tx>
            <c:strRef>
              <c:f>'SO SÁNH TỪ 2019-2023'!$D$76</c:f>
              <c:strCache>
                <c:ptCount val="1"/>
                <c:pt idx="0">
                  <c:v>Năm 2021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'SO SÁNH TỪ 2019-2023'!$A$77:$A$88</c:f>
              <c:strCache>
                <c:ptCount val="12"/>
                <c:pt idx="0">
                  <c:v>Ticar/Clavu</c:v>
                </c:pt>
                <c:pt idx="1">
                  <c:v>Pipe/Tazo</c:v>
                </c:pt>
                <c:pt idx="2">
                  <c:v>Levofloxacin</c:v>
                </c:pt>
                <c:pt idx="3">
                  <c:v>Ciprofloxacin</c:v>
                </c:pt>
                <c:pt idx="4">
                  <c:v>Imipenem</c:v>
                </c:pt>
                <c:pt idx="5">
                  <c:v>Meropenem</c:v>
                </c:pt>
                <c:pt idx="6">
                  <c:v>Ceftazidime</c:v>
                </c:pt>
                <c:pt idx="7">
                  <c:v>Cefepime</c:v>
                </c:pt>
                <c:pt idx="8">
                  <c:v>Gentamicin</c:v>
                </c:pt>
                <c:pt idx="9">
                  <c:v>Tobramycin</c:v>
                </c:pt>
                <c:pt idx="10">
                  <c:v>Amikacin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2019-2023'!$D$77:$D$88</c:f>
              <c:numCache>
                <c:formatCode>General</c:formatCode>
                <c:ptCount val="12"/>
                <c:pt idx="0">
                  <c:v>70.5</c:v>
                </c:pt>
                <c:pt idx="1">
                  <c:v>59.8</c:v>
                </c:pt>
                <c:pt idx="2">
                  <c:v>58.8</c:v>
                </c:pt>
                <c:pt idx="3">
                  <c:v>57.4</c:v>
                </c:pt>
                <c:pt idx="4">
                  <c:v>59.9</c:v>
                </c:pt>
                <c:pt idx="5">
                  <c:v>57.7</c:v>
                </c:pt>
                <c:pt idx="6">
                  <c:v>50.9</c:v>
                </c:pt>
                <c:pt idx="7">
                  <c:v>52</c:v>
                </c:pt>
                <c:pt idx="8">
                  <c:v>51.1</c:v>
                </c:pt>
                <c:pt idx="9">
                  <c:v>50.3</c:v>
                </c:pt>
                <c:pt idx="10">
                  <c:v>45.4</c:v>
                </c:pt>
                <c:pt idx="11">
                  <c:v>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CA7-4731-9315-F84597A690AC}"/>
            </c:ext>
          </c:extLst>
        </c:ser>
        <c:ser>
          <c:idx val="3"/>
          <c:order val="3"/>
          <c:tx>
            <c:strRef>
              <c:f>'SO SÁNH TỪ 2019-2023'!$E$76</c:f>
              <c:strCache>
                <c:ptCount val="1"/>
                <c:pt idx="0">
                  <c:v>Năm 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'SO SÁNH TỪ 2019-2023'!$A$77:$A$88</c:f>
              <c:strCache>
                <c:ptCount val="12"/>
                <c:pt idx="0">
                  <c:v>Ticar/Clavu</c:v>
                </c:pt>
                <c:pt idx="1">
                  <c:v>Pipe/Tazo</c:v>
                </c:pt>
                <c:pt idx="2">
                  <c:v>Levofloxacin</c:v>
                </c:pt>
                <c:pt idx="3">
                  <c:v>Ciprofloxacin</c:v>
                </c:pt>
                <c:pt idx="4">
                  <c:v>Imipenem</c:v>
                </c:pt>
                <c:pt idx="5">
                  <c:v>Meropenem</c:v>
                </c:pt>
                <c:pt idx="6">
                  <c:v>Ceftazidime</c:v>
                </c:pt>
                <c:pt idx="7">
                  <c:v>Cefepime</c:v>
                </c:pt>
                <c:pt idx="8">
                  <c:v>Gentamicin</c:v>
                </c:pt>
                <c:pt idx="9">
                  <c:v>Tobramycin</c:v>
                </c:pt>
                <c:pt idx="10">
                  <c:v>Amikacin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2019-2023'!$E$77:$E$88</c:f>
              <c:numCache>
                <c:formatCode>General</c:formatCode>
                <c:ptCount val="12"/>
                <c:pt idx="0">
                  <c:v>67.7</c:v>
                </c:pt>
                <c:pt idx="1">
                  <c:v>61</c:v>
                </c:pt>
                <c:pt idx="2">
                  <c:v>59.2</c:v>
                </c:pt>
                <c:pt idx="3">
                  <c:v>58.1</c:v>
                </c:pt>
                <c:pt idx="4">
                  <c:v>57.7</c:v>
                </c:pt>
                <c:pt idx="5">
                  <c:v>56.9</c:v>
                </c:pt>
                <c:pt idx="6">
                  <c:v>52.7</c:v>
                </c:pt>
                <c:pt idx="7">
                  <c:v>52.4</c:v>
                </c:pt>
                <c:pt idx="8">
                  <c:v>51.3</c:v>
                </c:pt>
                <c:pt idx="9">
                  <c:v>50.6</c:v>
                </c:pt>
                <c:pt idx="10">
                  <c:v>43.6</c:v>
                </c:pt>
                <c:pt idx="11">
                  <c:v>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CCA7-4731-9315-F84597A690AC}"/>
            </c:ext>
          </c:extLst>
        </c:ser>
        <c:ser>
          <c:idx val="4"/>
          <c:order val="4"/>
          <c:tx>
            <c:strRef>
              <c:f>'SO SÁNH TỪ 2019-2023'!$F$76</c:f>
              <c:strCache>
                <c:ptCount val="1"/>
                <c:pt idx="0">
                  <c:v>Năm 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'SO SÁNH TỪ 2019-2023'!$A$77:$A$88</c:f>
              <c:strCache>
                <c:ptCount val="12"/>
                <c:pt idx="0">
                  <c:v>Ticar/Clavu</c:v>
                </c:pt>
                <c:pt idx="1">
                  <c:v>Pipe/Tazo</c:v>
                </c:pt>
                <c:pt idx="2">
                  <c:v>Levofloxacin</c:v>
                </c:pt>
                <c:pt idx="3">
                  <c:v>Ciprofloxacin</c:v>
                </c:pt>
                <c:pt idx="4">
                  <c:v>Imipenem</c:v>
                </c:pt>
                <c:pt idx="5">
                  <c:v>Meropenem</c:v>
                </c:pt>
                <c:pt idx="6">
                  <c:v>Ceftazidime</c:v>
                </c:pt>
                <c:pt idx="7">
                  <c:v>Cefepime</c:v>
                </c:pt>
                <c:pt idx="8">
                  <c:v>Gentamicin</c:v>
                </c:pt>
                <c:pt idx="9">
                  <c:v>Tobramycin</c:v>
                </c:pt>
                <c:pt idx="10">
                  <c:v>Amikacin</c:v>
                </c:pt>
                <c:pt idx="11">
                  <c:v>Colistin</c:v>
                </c:pt>
              </c:strCache>
            </c:strRef>
          </c:cat>
          <c:val>
            <c:numRef>
              <c:f>'SO SÁNH TỪ 2019-2023'!$F$77:$F$88</c:f>
              <c:numCache>
                <c:formatCode>General</c:formatCode>
                <c:ptCount val="12"/>
                <c:pt idx="0">
                  <c:v>70.8</c:v>
                </c:pt>
                <c:pt idx="1">
                  <c:v>60.2</c:v>
                </c:pt>
                <c:pt idx="2">
                  <c:v>60.5</c:v>
                </c:pt>
                <c:pt idx="3">
                  <c:v>59.3</c:v>
                </c:pt>
                <c:pt idx="4">
                  <c:v>60.4</c:v>
                </c:pt>
                <c:pt idx="5">
                  <c:v>59.7</c:v>
                </c:pt>
                <c:pt idx="6">
                  <c:v>56.3</c:v>
                </c:pt>
                <c:pt idx="7">
                  <c:v>55.3</c:v>
                </c:pt>
                <c:pt idx="8">
                  <c:v>56.8</c:v>
                </c:pt>
                <c:pt idx="9">
                  <c:v>52.5</c:v>
                </c:pt>
                <c:pt idx="10">
                  <c:v>50.8</c:v>
                </c:pt>
                <c:pt idx="11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CA7-4731-9315-F84597A69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75886863"/>
        <c:axId val="1875893935"/>
      </c:barChart>
      <c:catAx>
        <c:axId val="18758868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5893935"/>
        <c:crosses val="autoZero"/>
        <c:auto val="1"/>
        <c:lblAlgn val="ctr"/>
        <c:lblOffset val="100"/>
        <c:noMultiLvlLbl val="0"/>
      </c:catAx>
      <c:valAx>
        <c:axId val="1875893935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5886863"/>
        <c:crosses val="autoZero"/>
        <c:crossBetween val="between"/>
        <c:majorUnit val="20"/>
      </c:valAx>
      <c:spPr>
        <a:solidFill>
          <a:schemeClr val="accent6">
            <a:lumMod val="20000"/>
            <a:lumOff val="80000"/>
          </a:schemeClr>
        </a:solidFill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081478945566586E-2"/>
          <c:y val="0.19508206441329082"/>
          <c:w val="0.92463349689984409"/>
          <c:h val="0.535765780548419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'P. aeruginosa ICU'!$D$32</c:f>
              <c:strCache>
                <c:ptCount val="1"/>
                <c:pt idx="0">
                  <c:v>Tỉ lệ (%) đề kháng kháng sinh của P. aeruginosa ICU 2023</c:v>
                </c:pt>
              </c:strCache>
            </c:strRef>
          </c:tx>
          <c:spPr>
            <a:solidFill>
              <a:srgbClr val="00B05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'P. aeruginosa ICU'!$C$33:$C$44</c:f>
              <c:strCache>
                <c:ptCount val="12"/>
                <c:pt idx="0">
                  <c:v>Gentamicin</c:v>
                </c:pt>
                <c:pt idx="1">
                  <c:v>Ticar/Clavu</c:v>
                </c:pt>
                <c:pt idx="2">
                  <c:v>Meropenem</c:v>
                </c:pt>
                <c:pt idx="3">
                  <c:v>Imipenem</c:v>
                </c:pt>
                <c:pt idx="4">
                  <c:v>Levofloxacin</c:v>
                </c:pt>
                <c:pt idx="5">
                  <c:v>Ciprofloxacin</c:v>
                </c:pt>
                <c:pt idx="6">
                  <c:v>Pipe/Tazo</c:v>
                </c:pt>
                <c:pt idx="7">
                  <c:v>Cefepime</c:v>
                </c:pt>
                <c:pt idx="8">
                  <c:v>Ceftazidime</c:v>
                </c:pt>
                <c:pt idx="9">
                  <c:v>Tobramycin</c:v>
                </c:pt>
                <c:pt idx="10">
                  <c:v>Amikacin</c:v>
                </c:pt>
                <c:pt idx="11">
                  <c:v>Colistin</c:v>
                </c:pt>
              </c:strCache>
            </c:strRef>
          </c:cat>
          <c:val>
            <c:numRef>
              <c:f>'P. aeruginosa ICU'!$D$33:$D$44</c:f>
              <c:numCache>
                <c:formatCode>0.0</c:formatCode>
                <c:ptCount val="12"/>
                <c:pt idx="0">
                  <c:v>97.826087951660199</c:v>
                </c:pt>
                <c:pt idx="1">
                  <c:v>96.315788269042997</c:v>
                </c:pt>
                <c:pt idx="2">
                  <c:v>95.098037719726605</c:v>
                </c:pt>
                <c:pt idx="3">
                  <c:v>94.117645263671903</c:v>
                </c:pt>
                <c:pt idx="4">
                  <c:v>95.098037719726605</c:v>
                </c:pt>
                <c:pt idx="5">
                  <c:v>93.236717224121094</c:v>
                </c:pt>
                <c:pt idx="6">
                  <c:v>92.899406433105497</c:v>
                </c:pt>
                <c:pt idx="7">
                  <c:v>89.5</c:v>
                </c:pt>
                <c:pt idx="8">
                  <c:v>89.268287658691406</c:v>
                </c:pt>
                <c:pt idx="9">
                  <c:v>88.292678833007798</c:v>
                </c:pt>
                <c:pt idx="10">
                  <c:v>84.313728332519503</c:v>
                </c:pt>
                <c:pt idx="1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33-442D-A570-CB8D7E01B3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81698511"/>
        <c:axId val="1381698927"/>
      </c:barChart>
      <c:catAx>
        <c:axId val="138169851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381698927"/>
        <c:crosses val="autoZero"/>
        <c:auto val="1"/>
        <c:lblAlgn val="ctr"/>
        <c:lblOffset val="100"/>
        <c:noMultiLvlLbl val="0"/>
      </c:catAx>
      <c:valAx>
        <c:axId val="1381698927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381698511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VN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081478945566586E-2"/>
          <c:y val="0.18924477942186979"/>
          <c:w val="0.92463349689984409"/>
          <c:h val="0.541603065539840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'E. coli'!$D$37</c:f>
              <c:strCache>
                <c:ptCount val="1"/>
                <c:pt idx="0">
                  <c:v>Tỉ lệ (%) đề kháng kháng sinh của E. coli ICU 2023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'E. coli'!$C$38:$C$51</c:f>
              <c:strCache>
                <c:ptCount val="14"/>
                <c:pt idx="0">
                  <c:v>Ampicillin</c:v>
                </c:pt>
                <c:pt idx="1">
                  <c:v>Ciprofloxacin</c:v>
                </c:pt>
                <c:pt idx="2">
                  <c:v>Levofloxacin</c:v>
                </c:pt>
                <c:pt idx="3">
                  <c:v>Cefuroxime</c:v>
                </c:pt>
                <c:pt idx="4">
                  <c:v>Cefotaxime</c:v>
                </c:pt>
                <c:pt idx="5">
                  <c:v>Trime/Sulfa</c:v>
                </c:pt>
                <c:pt idx="6">
                  <c:v>Ceftriaxone</c:v>
                </c:pt>
                <c:pt idx="7">
                  <c:v>Ceftazidime</c:v>
                </c:pt>
                <c:pt idx="8">
                  <c:v>Gentamicin</c:v>
                </c:pt>
                <c:pt idx="9">
                  <c:v>Pipe/Tazo</c:v>
                </c:pt>
                <c:pt idx="10">
                  <c:v>Amikacin</c:v>
                </c:pt>
                <c:pt idx="11">
                  <c:v>Ertapenem</c:v>
                </c:pt>
                <c:pt idx="12">
                  <c:v>Meropenem</c:v>
                </c:pt>
                <c:pt idx="13">
                  <c:v>Imipenem</c:v>
                </c:pt>
              </c:strCache>
            </c:strRef>
          </c:cat>
          <c:val>
            <c:numRef>
              <c:f>'E. coli'!$D$38:$D$51</c:f>
              <c:numCache>
                <c:formatCode>0.0</c:formatCode>
                <c:ptCount val="14"/>
                <c:pt idx="0">
                  <c:v>100</c:v>
                </c:pt>
                <c:pt idx="1">
                  <c:v>89.285713195800795</c:v>
                </c:pt>
                <c:pt idx="2">
                  <c:v>80.357139587402301</c:v>
                </c:pt>
                <c:pt idx="3">
                  <c:v>76.271186828613295</c:v>
                </c:pt>
                <c:pt idx="4">
                  <c:v>75</c:v>
                </c:pt>
                <c:pt idx="5">
                  <c:v>72.881355285644503</c:v>
                </c:pt>
                <c:pt idx="6">
                  <c:v>67.796615600585895</c:v>
                </c:pt>
                <c:pt idx="7">
                  <c:v>55.769229888916001</c:v>
                </c:pt>
                <c:pt idx="8">
                  <c:v>40.677963256835902</c:v>
                </c:pt>
                <c:pt idx="9">
                  <c:v>32.692306518554702</c:v>
                </c:pt>
                <c:pt idx="10">
                  <c:v>25.423728942871101</c:v>
                </c:pt>
                <c:pt idx="11">
                  <c:v>19.298244476318398</c:v>
                </c:pt>
                <c:pt idx="12">
                  <c:v>17.543859481811499</c:v>
                </c:pt>
                <c:pt idx="13">
                  <c:v>16.3636360168457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9E-498E-B5BF-BB85F31F1E5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1096527"/>
        <c:axId val="1261102351"/>
      </c:barChart>
      <c:catAx>
        <c:axId val="126109652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261102351"/>
        <c:crosses val="autoZero"/>
        <c:auto val="1"/>
        <c:lblAlgn val="ctr"/>
        <c:lblOffset val="100"/>
        <c:noMultiLvlLbl val="0"/>
      </c:catAx>
      <c:valAx>
        <c:axId val="1261102351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26109652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VN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081478945566586E-2"/>
          <c:y val="0.28058358141794548"/>
          <c:w val="0.92463349689984409"/>
          <c:h val="0.4482416672756748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'K. pneumo ICU'!$D$48</c:f>
              <c:strCache>
                <c:ptCount val="1"/>
                <c:pt idx="0">
                  <c:v>Tỉ lệ (%) đề kháng kháng sinh của K. pneumoniae ICU 2023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V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'K. pneumo ICU'!$C$49:$C$63</c:f>
              <c:strCache>
                <c:ptCount val="15"/>
                <c:pt idx="0">
                  <c:v>Ciprofloxacin</c:v>
                </c:pt>
                <c:pt idx="1">
                  <c:v>Moxifloxacin</c:v>
                </c:pt>
                <c:pt idx="2">
                  <c:v>Cefpodoxime</c:v>
                </c:pt>
                <c:pt idx="3">
                  <c:v>Cefuroxime</c:v>
                </c:pt>
                <c:pt idx="4">
                  <c:v>Pipe/Tazo</c:v>
                </c:pt>
                <c:pt idx="5">
                  <c:v>Cefotaxime</c:v>
                </c:pt>
                <c:pt idx="6">
                  <c:v>Ceftazidime</c:v>
                </c:pt>
                <c:pt idx="7">
                  <c:v>Ceftriaxone</c:v>
                </c:pt>
                <c:pt idx="8">
                  <c:v>Levofloxacin</c:v>
                </c:pt>
                <c:pt idx="9">
                  <c:v>Ertapenem</c:v>
                </c:pt>
                <c:pt idx="10">
                  <c:v>Meropenem</c:v>
                </c:pt>
                <c:pt idx="11">
                  <c:v>Imipenem</c:v>
                </c:pt>
                <c:pt idx="12">
                  <c:v>Amikacin</c:v>
                </c:pt>
                <c:pt idx="13">
                  <c:v>Trime/Sulfa</c:v>
                </c:pt>
                <c:pt idx="14">
                  <c:v>Gentamicin</c:v>
                </c:pt>
              </c:strCache>
            </c:strRef>
          </c:cat>
          <c:val>
            <c:numRef>
              <c:f>'K. pneumo ICU'!$D$49:$D$63</c:f>
              <c:numCache>
                <c:formatCode>0.0</c:formatCode>
                <c:ptCount val="15"/>
                <c:pt idx="0">
                  <c:v>95.357147216796903</c:v>
                </c:pt>
                <c:pt idx="1">
                  <c:v>94.927536010742202</c:v>
                </c:pt>
                <c:pt idx="2">
                  <c:v>94.890510559082003</c:v>
                </c:pt>
                <c:pt idx="3">
                  <c:v>94.5054931640625</c:v>
                </c:pt>
                <c:pt idx="4">
                  <c:v>94.223823547363295</c:v>
                </c:pt>
                <c:pt idx="5">
                  <c:v>94.160583496093807</c:v>
                </c:pt>
                <c:pt idx="6">
                  <c:v>93.950180053710895</c:v>
                </c:pt>
                <c:pt idx="7">
                  <c:v>93.238433837890597</c:v>
                </c:pt>
                <c:pt idx="8">
                  <c:v>92.337165832519503</c:v>
                </c:pt>
                <c:pt idx="9">
                  <c:v>89.259262084960895</c:v>
                </c:pt>
                <c:pt idx="10">
                  <c:v>88.928573608398395</c:v>
                </c:pt>
                <c:pt idx="11">
                  <c:v>88.560882568359403</c:v>
                </c:pt>
                <c:pt idx="12">
                  <c:v>81.318679809570298</c:v>
                </c:pt>
                <c:pt idx="13">
                  <c:v>76.241134643554702</c:v>
                </c:pt>
                <c:pt idx="14">
                  <c:v>63.120567321777301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C45-469C-99E6-002D2F19E83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61100687"/>
        <c:axId val="1261101519"/>
      </c:barChart>
      <c:catAx>
        <c:axId val="126110068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261101519"/>
        <c:crosses val="autoZero"/>
        <c:auto val="1"/>
        <c:lblAlgn val="ctr"/>
        <c:lblOffset val="100"/>
        <c:noMultiLvlLbl val="0"/>
      </c:catAx>
      <c:valAx>
        <c:axId val="1261101519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VN"/>
          </a:p>
        </c:txPr>
        <c:crossAx val="1261100687"/>
        <c:crosses val="autoZero"/>
        <c:crossBetween val="between"/>
        <c:majorUnit val="2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ysClr val="windowText" lastClr="000000"/>
          </a:solidFill>
        </a:defRPr>
      </a:pPr>
      <a:endParaRPr lang="en-V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203ADF-E46D-4248-BE1A-F4DE6D7B4387}" type="doc">
      <dgm:prSet loTypeId="urn:microsoft.com/office/officeart/2005/8/layout/radial3" loCatId="cycle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3204DFE-B991-4E26-AA9B-F5BE5B3A0544}">
      <dgm:prSet phldrT="[Text]" phldr="0"/>
      <dgm:spPr/>
      <dgm:t>
        <a:bodyPr/>
        <a:lstStyle/>
        <a:p>
          <a:r>
            <a:rPr lang="en-US" dirty="0"/>
            <a:t>HAI care bundles</a:t>
          </a:r>
        </a:p>
      </dgm:t>
    </dgm:pt>
    <dgm:pt modelId="{D8B2D185-4AEC-4EC9-859F-5D57D903E5EB}" type="parTrans" cxnId="{283B618C-F138-443D-893F-F9A1D416C9CC}">
      <dgm:prSet/>
      <dgm:spPr/>
      <dgm:t>
        <a:bodyPr/>
        <a:lstStyle/>
        <a:p>
          <a:endParaRPr lang="en-US"/>
        </a:p>
      </dgm:t>
    </dgm:pt>
    <dgm:pt modelId="{9F9CA04B-6952-472A-9398-A408B838A9D9}" type="sibTrans" cxnId="{283B618C-F138-443D-893F-F9A1D416C9CC}">
      <dgm:prSet/>
      <dgm:spPr/>
      <dgm:t>
        <a:bodyPr/>
        <a:lstStyle/>
        <a:p>
          <a:endParaRPr lang="en-US"/>
        </a:p>
      </dgm:t>
    </dgm:pt>
    <dgm:pt modelId="{7A803C22-1940-4CD4-A4CD-05AF4B7674AD}">
      <dgm:prSet phldrT="[Text]" phldr="0"/>
      <dgm:spPr/>
      <dgm:t>
        <a:bodyPr/>
        <a:lstStyle/>
        <a:p>
          <a:r>
            <a:rPr lang="en-US" dirty="0"/>
            <a:t>HAP/VAP</a:t>
          </a:r>
        </a:p>
      </dgm:t>
    </dgm:pt>
    <dgm:pt modelId="{59D8E0E8-B838-4AA8-9A51-8DE9F5F393E8}" type="parTrans" cxnId="{7AB616DD-29CB-432E-A81B-EF0649D3F1D1}">
      <dgm:prSet/>
      <dgm:spPr/>
      <dgm:t>
        <a:bodyPr/>
        <a:lstStyle/>
        <a:p>
          <a:endParaRPr lang="en-US"/>
        </a:p>
      </dgm:t>
    </dgm:pt>
    <dgm:pt modelId="{BB8A4113-4DE5-4549-BAE0-11CD14E39180}" type="sibTrans" cxnId="{7AB616DD-29CB-432E-A81B-EF0649D3F1D1}">
      <dgm:prSet/>
      <dgm:spPr/>
      <dgm:t>
        <a:bodyPr/>
        <a:lstStyle/>
        <a:p>
          <a:endParaRPr lang="en-US"/>
        </a:p>
      </dgm:t>
    </dgm:pt>
    <dgm:pt modelId="{58EBEC79-985D-4011-A05D-29302D5332D7}">
      <dgm:prSet phldrT="[Text]" phldr="0"/>
      <dgm:spPr/>
      <dgm:t>
        <a:bodyPr/>
        <a:lstStyle/>
        <a:p>
          <a:r>
            <a:rPr lang="en-US" dirty="0" err="1"/>
            <a:t>CLABSI</a:t>
          </a:r>
          <a:endParaRPr lang="en-US" dirty="0"/>
        </a:p>
      </dgm:t>
    </dgm:pt>
    <dgm:pt modelId="{9D001F30-1E97-48CE-B43D-1D448DED529C}" type="parTrans" cxnId="{AF5D8AD3-A253-4C5A-BBF8-493B73A791DA}">
      <dgm:prSet/>
      <dgm:spPr/>
      <dgm:t>
        <a:bodyPr/>
        <a:lstStyle/>
        <a:p>
          <a:endParaRPr lang="en-US"/>
        </a:p>
      </dgm:t>
    </dgm:pt>
    <dgm:pt modelId="{919FCD5F-13DC-4070-AB07-57C57837D778}" type="sibTrans" cxnId="{AF5D8AD3-A253-4C5A-BBF8-493B73A791DA}">
      <dgm:prSet/>
      <dgm:spPr/>
      <dgm:t>
        <a:bodyPr/>
        <a:lstStyle/>
        <a:p>
          <a:endParaRPr lang="en-US"/>
        </a:p>
      </dgm:t>
    </dgm:pt>
    <dgm:pt modelId="{3B349FDA-FA68-473E-8057-F19D6EB490AF}">
      <dgm:prSet phldrT="[Text]" phldr="0"/>
      <dgm:spPr/>
      <dgm:t>
        <a:bodyPr/>
        <a:lstStyle/>
        <a:p>
          <a:r>
            <a:rPr lang="en-US" dirty="0" err="1"/>
            <a:t>CAUTI</a:t>
          </a:r>
          <a:endParaRPr lang="en-US" dirty="0"/>
        </a:p>
      </dgm:t>
    </dgm:pt>
    <dgm:pt modelId="{56127E48-4630-43CE-8E6A-22F0D970C9CF}" type="parTrans" cxnId="{0B513A31-F4AD-43EA-A525-11659CCB488E}">
      <dgm:prSet/>
      <dgm:spPr/>
      <dgm:t>
        <a:bodyPr/>
        <a:lstStyle/>
        <a:p>
          <a:endParaRPr lang="en-US"/>
        </a:p>
      </dgm:t>
    </dgm:pt>
    <dgm:pt modelId="{B9A670E3-1502-4782-934C-5BB7C3D66476}" type="sibTrans" cxnId="{0B513A31-F4AD-43EA-A525-11659CCB488E}">
      <dgm:prSet/>
      <dgm:spPr/>
      <dgm:t>
        <a:bodyPr/>
        <a:lstStyle/>
        <a:p>
          <a:endParaRPr lang="en-US"/>
        </a:p>
      </dgm:t>
    </dgm:pt>
    <dgm:pt modelId="{7C993725-1C28-4AAD-BA94-30EE25C93197}">
      <dgm:prSet phldrT="[Text]" phldr="0"/>
      <dgm:spPr/>
      <dgm:t>
        <a:bodyPr/>
        <a:lstStyle/>
        <a:p>
          <a:r>
            <a:rPr lang="en-US" dirty="0"/>
            <a:t>SSI</a:t>
          </a:r>
        </a:p>
      </dgm:t>
    </dgm:pt>
    <dgm:pt modelId="{69A9F915-3EF9-42E0-83E4-62FEE4554429}" type="parTrans" cxnId="{F6E4A946-9C62-48A1-A2FC-54CF985D160B}">
      <dgm:prSet/>
      <dgm:spPr/>
      <dgm:t>
        <a:bodyPr/>
        <a:lstStyle/>
        <a:p>
          <a:endParaRPr lang="en-US"/>
        </a:p>
      </dgm:t>
    </dgm:pt>
    <dgm:pt modelId="{7E1411F0-7A1A-43A6-9971-0C2E39CA4C48}" type="sibTrans" cxnId="{F6E4A946-9C62-48A1-A2FC-54CF985D160B}">
      <dgm:prSet/>
      <dgm:spPr/>
      <dgm:t>
        <a:bodyPr/>
        <a:lstStyle/>
        <a:p>
          <a:endParaRPr lang="en-US"/>
        </a:p>
      </dgm:t>
    </dgm:pt>
    <dgm:pt modelId="{F2303D7A-05B8-408F-85B4-7B4E37A35E1F}" type="pres">
      <dgm:prSet presAssocID="{C4203ADF-E46D-4248-BE1A-F4DE6D7B4387}" presName="composite" presStyleCnt="0">
        <dgm:presLayoutVars>
          <dgm:chMax val="1"/>
          <dgm:dir/>
          <dgm:resizeHandles val="exact"/>
        </dgm:presLayoutVars>
      </dgm:prSet>
      <dgm:spPr/>
    </dgm:pt>
    <dgm:pt modelId="{0D88698F-3F61-48D0-8BEB-8687D7F43524}" type="pres">
      <dgm:prSet presAssocID="{C4203ADF-E46D-4248-BE1A-F4DE6D7B4387}" presName="radial" presStyleCnt="0">
        <dgm:presLayoutVars>
          <dgm:animLvl val="ctr"/>
        </dgm:presLayoutVars>
      </dgm:prSet>
      <dgm:spPr/>
    </dgm:pt>
    <dgm:pt modelId="{56E57284-3975-4569-B22C-843748E7FC58}" type="pres">
      <dgm:prSet presAssocID="{F3204DFE-B991-4E26-AA9B-F5BE5B3A0544}" presName="centerShape" presStyleLbl="vennNode1" presStyleIdx="0" presStyleCnt="5"/>
      <dgm:spPr/>
    </dgm:pt>
    <dgm:pt modelId="{C43D861C-FBF9-42BB-90B4-AA6073773896}" type="pres">
      <dgm:prSet presAssocID="{7A803C22-1940-4CD4-A4CD-05AF4B7674AD}" presName="node" presStyleLbl="vennNode1" presStyleIdx="1" presStyleCnt="5">
        <dgm:presLayoutVars>
          <dgm:bulletEnabled val="1"/>
        </dgm:presLayoutVars>
      </dgm:prSet>
      <dgm:spPr/>
    </dgm:pt>
    <dgm:pt modelId="{E2FA791C-786C-49ED-BD47-C5DC40D7934E}" type="pres">
      <dgm:prSet presAssocID="{58EBEC79-985D-4011-A05D-29302D5332D7}" presName="node" presStyleLbl="vennNode1" presStyleIdx="2" presStyleCnt="5">
        <dgm:presLayoutVars>
          <dgm:bulletEnabled val="1"/>
        </dgm:presLayoutVars>
      </dgm:prSet>
      <dgm:spPr/>
    </dgm:pt>
    <dgm:pt modelId="{7C13CDF8-E540-4BB5-847E-C195066CCD4B}" type="pres">
      <dgm:prSet presAssocID="{3B349FDA-FA68-473E-8057-F19D6EB490AF}" presName="node" presStyleLbl="vennNode1" presStyleIdx="3" presStyleCnt="5">
        <dgm:presLayoutVars>
          <dgm:bulletEnabled val="1"/>
        </dgm:presLayoutVars>
      </dgm:prSet>
      <dgm:spPr/>
    </dgm:pt>
    <dgm:pt modelId="{40B07EA6-AA93-460B-AC33-44E06AE8BE92}" type="pres">
      <dgm:prSet presAssocID="{7C993725-1C28-4AAD-BA94-30EE25C93197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7A2A9505-22A7-4C36-B327-D78882909C5C}" type="presOf" srcId="{58EBEC79-985D-4011-A05D-29302D5332D7}" destId="{E2FA791C-786C-49ED-BD47-C5DC40D7934E}" srcOrd="0" destOrd="0" presId="urn:microsoft.com/office/officeart/2005/8/layout/radial3"/>
    <dgm:cxn modelId="{A1B32720-639C-44CD-B282-2F7430D432D9}" type="presOf" srcId="{C4203ADF-E46D-4248-BE1A-F4DE6D7B4387}" destId="{F2303D7A-05B8-408F-85B4-7B4E37A35E1F}" srcOrd="0" destOrd="0" presId="urn:microsoft.com/office/officeart/2005/8/layout/radial3"/>
    <dgm:cxn modelId="{0B513A31-F4AD-43EA-A525-11659CCB488E}" srcId="{F3204DFE-B991-4E26-AA9B-F5BE5B3A0544}" destId="{3B349FDA-FA68-473E-8057-F19D6EB490AF}" srcOrd="2" destOrd="0" parTransId="{56127E48-4630-43CE-8E6A-22F0D970C9CF}" sibTransId="{B9A670E3-1502-4782-934C-5BB7C3D66476}"/>
    <dgm:cxn modelId="{F6E4A946-9C62-48A1-A2FC-54CF985D160B}" srcId="{F3204DFE-B991-4E26-AA9B-F5BE5B3A0544}" destId="{7C993725-1C28-4AAD-BA94-30EE25C93197}" srcOrd="3" destOrd="0" parTransId="{69A9F915-3EF9-42E0-83E4-62FEE4554429}" sibTransId="{7E1411F0-7A1A-43A6-9971-0C2E39CA4C48}"/>
    <dgm:cxn modelId="{0B05F271-715A-452F-871A-A8E4510070E4}" type="presOf" srcId="{F3204DFE-B991-4E26-AA9B-F5BE5B3A0544}" destId="{56E57284-3975-4569-B22C-843748E7FC58}" srcOrd="0" destOrd="0" presId="urn:microsoft.com/office/officeart/2005/8/layout/radial3"/>
    <dgm:cxn modelId="{6E815675-31C3-441F-9C5A-A39C9A65DA6F}" type="presOf" srcId="{7C993725-1C28-4AAD-BA94-30EE25C93197}" destId="{40B07EA6-AA93-460B-AC33-44E06AE8BE92}" srcOrd="0" destOrd="0" presId="urn:microsoft.com/office/officeart/2005/8/layout/radial3"/>
    <dgm:cxn modelId="{283B618C-F138-443D-893F-F9A1D416C9CC}" srcId="{C4203ADF-E46D-4248-BE1A-F4DE6D7B4387}" destId="{F3204DFE-B991-4E26-AA9B-F5BE5B3A0544}" srcOrd="0" destOrd="0" parTransId="{D8B2D185-4AEC-4EC9-859F-5D57D903E5EB}" sibTransId="{9F9CA04B-6952-472A-9398-A408B838A9D9}"/>
    <dgm:cxn modelId="{33408D99-CEC1-4396-A6BB-586A6C626B37}" type="presOf" srcId="{3B349FDA-FA68-473E-8057-F19D6EB490AF}" destId="{7C13CDF8-E540-4BB5-847E-C195066CCD4B}" srcOrd="0" destOrd="0" presId="urn:microsoft.com/office/officeart/2005/8/layout/radial3"/>
    <dgm:cxn modelId="{F1A861BE-BE5D-4A8A-BD38-A515B8374183}" type="presOf" srcId="{7A803C22-1940-4CD4-A4CD-05AF4B7674AD}" destId="{C43D861C-FBF9-42BB-90B4-AA6073773896}" srcOrd="0" destOrd="0" presId="urn:microsoft.com/office/officeart/2005/8/layout/radial3"/>
    <dgm:cxn modelId="{AF5D8AD3-A253-4C5A-BBF8-493B73A791DA}" srcId="{F3204DFE-B991-4E26-AA9B-F5BE5B3A0544}" destId="{58EBEC79-985D-4011-A05D-29302D5332D7}" srcOrd="1" destOrd="0" parTransId="{9D001F30-1E97-48CE-B43D-1D448DED529C}" sibTransId="{919FCD5F-13DC-4070-AB07-57C57837D778}"/>
    <dgm:cxn modelId="{7AB616DD-29CB-432E-A81B-EF0649D3F1D1}" srcId="{F3204DFE-B991-4E26-AA9B-F5BE5B3A0544}" destId="{7A803C22-1940-4CD4-A4CD-05AF4B7674AD}" srcOrd="0" destOrd="0" parTransId="{59D8E0E8-B838-4AA8-9A51-8DE9F5F393E8}" sibTransId="{BB8A4113-4DE5-4549-BAE0-11CD14E39180}"/>
    <dgm:cxn modelId="{1BA80405-9A4E-4E2B-9DB5-79B85FBD8C85}" type="presParOf" srcId="{F2303D7A-05B8-408F-85B4-7B4E37A35E1F}" destId="{0D88698F-3F61-48D0-8BEB-8687D7F43524}" srcOrd="0" destOrd="0" presId="urn:microsoft.com/office/officeart/2005/8/layout/radial3"/>
    <dgm:cxn modelId="{F7B79038-6DAF-49F8-8D5B-437575A34845}" type="presParOf" srcId="{0D88698F-3F61-48D0-8BEB-8687D7F43524}" destId="{56E57284-3975-4569-B22C-843748E7FC58}" srcOrd="0" destOrd="0" presId="urn:microsoft.com/office/officeart/2005/8/layout/radial3"/>
    <dgm:cxn modelId="{83A6458B-5FB0-4DA9-80E3-1AF2B09972AE}" type="presParOf" srcId="{0D88698F-3F61-48D0-8BEB-8687D7F43524}" destId="{C43D861C-FBF9-42BB-90B4-AA6073773896}" srcOrd="1" destOrd="0" presId="urn:microsoft.com/office/officeart/2005/8/layout/radial3"/>
    <dgm:cxn modelId="{D9F09946-16A2-4AFD-A55B-A1D6A15B4602}" type="presParOf" srcId="{0D88698F-3F61-48D0-8BEB-8687D7F43524}" destId="{E2FA791C-786C-49ED-BD47-C5DC40D7934E}" srcOrd="2" destOrd="0" presId="urn:microsoft.com/office/officeart/2005/8/layout/radial3"/>
    <dgm:cxn modelId="{B73F222C-73A8-4A80-8F42-595866B96AF6}" type="presParOf" srcId="{0D88698F-3F61-48D0-8BEB-8687D7F43524}" destId="{7C13CDF8-E540-4BB5-847E-C195066CCD4B}" srcOrd="3" destOrd="0" presId="urn:microsoft.com/office/officeart/2005/8/layout/radial3"/>
    <dgm:cxn modelId="{46802827-1D13-4FB0-ABF8-F98CBA589231}" type="presParOf" srcId="{0D88698F-3F61-48D0-8BEB-8687D7F43524}" destId="{40B07EA6-AA93-460B-AC33-44E06AE8BE9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57284-3975-4569-B22C-843748E7FC58}">
      <dsp:nvSpPr>
        <dsp:cNvPr id="0" name=""/>
        <dsp:cNvSpPr/>
      </dsp:nvSpPr>
      <dsp:spPr>
        <a:xfrm>
          <a:off x="1098161" y="993376"/>
          <a:ext cx="2474727" cy="2474727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HAI care bundles</a:t>
          </a:r>
        </a:p>
      </dsp:txBody>
      <dsp:txXfrm>
        <a:off x="1460576" y="1355791"/>
        <a:ext cx="1749897" cy="1749897"/>
      </dsp:txXfrm>
    </dsp:sp>
    <dsp:sp modelId="{C43D861C-FBF9-42BB-90B4-AA6073773896}">
      <dsp:nvSpPr>
        <dsp:cNvPr id="0" name=""/>
        <dsp:cNvSpPr/>
      </dsp:nvSpPr>
      <dsp:spPr>
        <a:xfrm>
          <a:off x="1716843" y="441"/>
          <a:ext cx="1237363" cy="1237363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HAP/VAP</a:t>
          </a:r>
        </a:p>
      </dsp:txBody>
      <dsp:txXfrm>
        <a:off x="1898051" y="181649"/>
        <a:ext cx="874947" cy="874947"/>
      </dsp:txXfrm>
    </dsp:sp>
    <dsp:sp modelId="{E2FA791C-786C-49ED-BD47-C5DC40D7934E}">
      <dsp:nvSpPr>
        <dsp:cNvPr id="0" name=""/>
        <dsp:cNvSpPr/>
      </dsp:nvSpPr>
      <dsp:spPr>
        <a:xfrm>
          <a:off x="3328460" y="1612058"/>
          <a:ext cx="1237363" cy="1237363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CLABSI</a:t>
          </a:r>
          <a:endParaRPr lang="en-US" sz="1700" kern="1200" dirty="0"/>
        </a:p>
      </dsp:txBody>
      <dsp:txXfrm>
        <a:off x="3509668" y="1793266"/>
        <a:ext cx="874947" cy="874947"/>
      </dsp:txXfrm>
    </dsp:sp>
    <dsp:sp modelId="{7C13CDF8-E540-4BB5-847E-C195066CCD4B}">
      <dsp:nvSpPr>
        <dsp:cNvPr id="0" name=""/>
        <dsp:cNvSpPr/>
      </dsp:nvSpPr>
      <dsp:spPr>
        <a:xfrm>
          <a:off x="1716843" y="3223674"/>
          <a:ext cx="1237363" cy="1237363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 err="1"/>
            <a:t>CAUTI</a:t>
          </a:r>
          <a:endParaRPr lang="en-US" sz="1700" kern="1200" dirty="0"/>
        </a:p>
      </dsp:txBody>
      <dsp:txXfrm>
        <a:off x="1898051" y="3404882"/>
        <a:ext cx="874947" cy="874947"/>
      </dsp:txXfrm>
    </dsp:sp>
    <dsp:sp modelId="{40B07EA6-AA93-460B-AC33-44E06AE8BE92}">
      <dsp:nvSpPr>
        <dsp:cNvPr id="0" name=""/>
        <dsp:cNvSpPr/>
      </dsp:nvSpPr>
      <dsp:spPr>
        <a:xfrm>
          <a:off x="105227" y="1612058"/>
          <a:ext cx="1237363" cy="1237363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SSI</a:t>
          </a:r>
        </a:p>
      </dsp:txBody>
      <dsp:txXfrm>
        <a:off x="286435" y="1793266"/>
        <a:ext cx="874947" cy="87494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0.72214</cdr:x>
      <cdr:y>0.16884</cdr:y>
    </cdr:from>
    <cdr:to>
      <cdr:x>0.75155</cdr:x>
      <cdr:y>0.81073</cdr:y>
    </cdr:to>
    <cdr:sp macro="" textlink="">
      <cdr:nvSpPr>
        <cdr:cNvPr id="2" name="Rounded Rectangle 1"/>
        <cdr:cNvSpPr/>
      </cdr:nvSpPr>
      <cdr:spPr>
        <a:xfrm xmlns:a="http://schemas.openxmlformats.org/drawingml/2006/main">
          <a:off x="8164022" y="734695"/>
          <a:ext cx="332509" cy="279307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0.8192</cdr:x>
      <cdr:y>0.18222</cdr:y>
    </cdr:from>
    <cdr:to>
      <cdr:x>0.93824</cdr:x>
      <cdr:y>0.81073</cdr:y>
    </cdr:to>
    <cdr:sp macro="" textlink="">
      <cdr:nvSpPr>
        <cdr:cNvPr id="3" name="Rounded Rectangle 2"/>
        <cdr:cNvSpPr/>
      </cdr:nvSpPr>
      <cdr:spPr>
        <a:xfrm xmlns:a="http://schemas.openxmlformats.org/drawingml/2006/main">
          <a:off x="9261302" y="792884"/>
          <a:ext cx="1345737" cy="2734887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0.52192</cdr:x>
      <cdr:y>0.09938</cdr:y>
    </cdr:from>
    <cdr:to>
      <cdr:x>0.60845</cdr:x>
      <cdr:y>0.17081</cdr:y>
    </cdr:to>
    <cdr:sp macro="" textlink="">
      <cdr:nvSpPr>
        <cdr:cNvPr id="2" name="Oval 1">
          <a:extLst xmlns:a="http://schemas.openxmlformats.org/drawingml/2006/main">
            <a:ext uri="{FF2B5EF4-FFF2-40B4-BE49-F238E27FC236}">
              <a16:creationId xmlns:a16="http://schemas.microsoft.com/office/drawing/2014/main" id="{06A668FE-1C58-5D79-9E3B-A8975D90276C}"/>
            </a:ext>
          </a:extLst>
        </cdr:cNvPr>
        <cdr:cNvSpPr/>
      </cdr:nvSpPr>
      <cdr:spPr bwMode="gray">
        <a:xfrm xmlns:a="http://schemas.openxmlformats.org/drawingml/2006/main">
          <a:off x="5895119" y="464457"/>
          <a:ext cx="977362" cy="33382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 cap="flat" cmpd="sng" algn="ctr">
          <a:solidFill>
            <a:srgbClr val="FF0000"/>
          </a:solidFill>
          <a:prstDash val="dash"/>
          <a:miter lim="800000"/>
          <a:headEnd type="none" w="med" len="med"/>
          <a:tailEnd type="none" w="med" len="med"/>
        </a:ln>
        <a:effectLst xmlns:a="http://schemas.openxmlformats.org/drawingml/2006/main"/>
      </cdr:spPr>
      <cdr:txBody>
        <a:bodyPr xmlns:a="http://schemas.openxmlformats.org/drawingml/2006/main" vert="horz" wrap="square" lIns="91429" tIns="45715" rIns="91429" bIns="45715" numCol="1" rtlCol="0" anchor="ctr" anchorCtr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fontAlgn="base">
            <a:lnSpc>
              <a:spcPct val="90000"/>
            </a:lnSpc>
            <a:spcAft>
              <a:spcPct val="0"/>
            </a:spcAft>
            <a:buClr>
              <a:schemeClr val="accent2"/>
            </a:buClr>
            <a:buSzPct val="90000"/>
          </a:pPr>
          <a:endParaRPr lang="en-US" b="1" dirty="0">
            <a:solidFill>
              <a:schemeClr val="accent1"/>
            </a:solidFill>
            <a:latin typeface="+mj-lt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E407C8-CFCD-4F84-BA46-4A67D1152812}" type="datetimeFigureOut">
              <a:rPr lang="en-US" smtClean="0"/>
              <a:t>9/20/2025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BAC734-BF24-4C0A-B6B4-A91637C7C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1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/>
              <a:t>DTR: phải dùng kháng sinh hàng thứ 2 độc tính hơn như </a:t>
            </a:r>
            <a:r>
              <a:rPr lang="en-US"/>
              <a:t>﻿aminoglycosides, tigecycline, or polymyxins</a:t>
            </a:r>
            <a:endParaRPr lang="en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94E50E-E15A-49E5-9BA0-BDBABA0589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032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67550-89E3-78C5-7577-F2C13FF8A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207B01-BF73-9C88-A56D-4EA32A4BD7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EF691FB-6417-CF28-8554-EFD1FD6079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17EDB-1EC7-B010-F9B7-3C96B22AA6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AC734-BF24-4C0A-B6B4-A91637C7CF17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9759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18DDB-3CA7-810A-8AF5-9654B35ED4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93C9C7-205E-9AD4-FD44-2B86261F0F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F0567F-B16A-8CB4-0921-B50131ABC1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FA8231-23F2-457B-055C-6716002CCF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AC734-BF24-4C0A-B6B4-A91637C7CF17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04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total, 3,401 patients were screened, of whom 3287 (114 were excluded due to age &lt; 18 years)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were enrolled from 15 ICUs of 14 participating hospitals between October 2012 and October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2013. Due to prolonged ICU stay, 162 patients were enrolled in more than one survey leaving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3125 unique patients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AC734-BF24-4C0A-B6B4-A91637C7CF1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9812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FC1C9E-9B14-44A4-9F61-BD27B8EEDCA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59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29F35-0DA2-1B6F-00FB-88AD8727D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2EFC227-BD9D-AF01-0CB3-25BDF327365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898139-A4CA-7D2D-C776-D2565C272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annalsofintensivecare.springeropen.com</a:t>
            </a:r>
            <a:r>
              <a:rPr lang="en-US" dirty="0"/>
              <a:t>/articles/10.1186/</a:t>
            </a:r>
            <a:r>
              <a:rPr lang="en-US" dirty="0" err="1"/>
              <a:t>s13613</a:t>
            </a:r>
            <a:r>
              <a:rPr lang="en-US" dirty="0"/>
              <a:t>-023-01134-9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ED7217-B89F-2A89-2FEE-BF8E807D4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6B4DF-AC19-434B-9F45-043E6758C8F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528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40BD37-ED2F-74DD-81FC-904AA8DEF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C6B0D3B-952D-4FAC-6B0D-C497D1E53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E168C1-3342-584C-4A35-78F7EE173D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annalsofintensivecare.springeropen.com</a:t>
            </a:r>
            <a:r>
              <a:rPr lang="en-US" dirty="0"/>
              <a:t>/articles/10.1186/</a:t>
            </a:r>
            <a:r>
              <a:rPr lang="en-US" dirty="0" err="1"/>
              <a:t>s13613</a:t>
            </a:r>
            <a:r>
              <a:rPr lang="en-US" dirty="0"/>
              <a:t>-023-01134-9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CAC4-0B17-FF6E-9608-B5F0026568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6B4DF-AC19-434B-9F45-043E6758C8F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654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annalsofintensivecare.springeropen.com</a:t>
            </a:r>
            <a:r>
              <a:rPr lang="en-US" dirty="0"/>
              <a:t>/articles/10.1186/</a:t>
            </a:r>
            <a:r>
              <a:rPr lang="en-US" dirty="0" err="1"/>
              <a:t>s13613</a:t>
            </a:r>
            <a:r>
              <a:rPr lang="en-US" dirty="0"/>
              <a:t>-023-01134-9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36B4DF-AC19-434B-9F45-043E6758C8F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094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The incidence of VAP was lower in those with an overall compliance rate of ≥ 75% than its incidence in the lower compliance group (15.8 vs. 24.1%, p = 0.018).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AC734-BF24-4C0A-B6B4-A91637C7CF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1300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 investigators concluded that if hand hygiene were performed in compliance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WHO guidelines (including 20–30 seconds per hand hygiene episode), each nurse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would spend an estimated 58 to 70 minutes on hand hygiene for each patient during a 12-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hour </a:t>
            </a:r>
            <a:r>
              <a:rPr lang="en-US" sz="120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shif</a:t>
            </a:r>
            <a:br>
              <a:rPr lang="en-US" sz="120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AC734-BF24-4C0A-B6B4-A91637C7CF17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467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BAC734-BF24-4C0A-B6B4-A91637C7CF17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839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6"/>
            <a:ext cx="10363200" cy="2260917"/>
          </a:xfrm>
        </p:spPr>
        <p:txBody>
          <a:bodyPr anchor="b">
            <a:normAutofit/>
          </a:bodyPr>
          <a:lstStyle>
            <a:lvl1pPr algn="ctr">
              <a:defRPr sz="54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 b="1">
                <a:solidFill>
                  <a:srgbClr val="002060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Gerader Verbinder 10"/>
          <p:cNvCxnSpPr/>
          <p:nvPr/>
        </p:nvCxnSpPr>
        <p:spPr bwMode="gray">
          <a:xfrm>
            <a:off x="0" y="3500682"/>
            <a:ext cx="12194117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BDCFB394-2968-4AF9-8449-69F98CB045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428442" cy="13977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94D677-D32A-45CC-A230-F73C87D464A8}"/>
              </a:ext>
            </a:extLst>
          </p:cNvPr>
          <p:cNvSpPr/>
          <p:nvPr userDrawn="1"/>
        </p:nvSpPr>
        <p:spPr>
          <a:xfrm>
            <a:off x="0" y="6635931"/>
            <a:ext cx="12192000" cy="22196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MEDICINE AND PHARMACY, HO CHI MINH CITY</a:t>
            </a:r>
          </a:p>
        </p:txBody>
      </p:sp>
    </p:spTree>
    <p:extLst>
      <p:ext uri="{BB962C8B-B14F-4D97-AF65-F5344CB8AC3E}">
        <p14:creationId xmlns:p14="http://schemas.microsoft.com/office/powerpoint/2010/main" val="1361375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7" name="Gerader Verbinder 10"/>
          <p:cNvCxnSpPr/>
          <p:nvPr/>
        </p:nvCxnSpPr>
        <p:spPr bwMode="gray">
          <a:xfrm>
            <a:off x="0" y="1466187"/>
            <a:ext cx="12194117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4093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A88F9C-FC1A-42E2-9C87-1190084C7A42}" type="datetimeFigureOut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9E8D-86C5-4188-AF57-1B59B5769789}" type="slidenum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956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ithout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/>
          <p:cNvSpPr/>
          <p:nvPr/>
        </p:nvSpPr>
        <p:spPr bwMode="gray">
          <a:xfrm>
            <a:off x="0" y="-1"/>
            <a:ext cx="12192000" cy="6462050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vert="horz" wrap="square" lIns="68390" tIns="34195" rIns="68390" bIns="34195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46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8" name="Textplatzhalter 17"/>
          <p:cNvSpPr>
            <a:spLocks noGrp="1"/>
          </p:cNvSpPr>
          <p:nvPr>
            <p:ph type="body" sz="quarter" idx="16"/>
          </p:nvPr>
        </p:nvSpPr>
        <p:spPr bwMode="gray">
          <a:xfrm>
            <a:off x="466847" y="4306238"/>
            <a:ext cx="11234685" cy="235743"/>
          </a:xfrm>
        </p:spPr>
        <p:txBody>
          <a:bodyPr tIns="0" anchor="t" anchorCtr="0"/>
          <a:lstStyle>
            <a:lvl1pPr algn="l">
              <a:defRPr sz="823">
                <a:solidFill>
                  <a:schemeClr val="tx2"/>
                </a:solidFill>
              </a:defRPr>
            </a:lvl1pPr>
            <a:lvl2pPr marL="0" indent="0" algn="l">
              <a:buNone/>
              <a:defRPr sz="823"/>
            </a:lvl2pPr>
            <a:lvl3pPr marL="2375" indent="0" algn="l">
              <a:buNone/>
              <a:defRPr sz="823">
                <a:solidFill>
                  <a:schemeClr val="tx1"/>
                </a:solidFill>
              </a:defRPr>
            </a:lvl3pPr>
            <a:lvl4pPr marL="0" indent="0" algn="l">
              <a:buNone/>
              <a:defRPr sz="823">
                <a:solidFill>
                  <a:schemeClr val="tx1"/>
                </a:solidFill>
              </a:defRPr>
            </a:lvl4pPr>
            <a:lvl5pPr marL="0" indent="0" algn="l">
              <a:buNone/>
              <a:defRPr sz="823">
                <a:solidFill>
                  <a:schemeClr val="tx1"/>
                </a:solidFill>
              </a:defRPr>
            </a:lvl5pPr>
            <a:lvl6pPr marL="0" indent="0" algn="l">
              <a:buNone/>
              <a:defRPr sz="823">
                <a:solidFill>
                  <a:schemeClr val="tx1"/>
                </a:solidFill>
              </a:defRPr>
            </a:lvl6pPr>
            <a:lvl7pPr marL="0" indent="0" algn="l">
              <a:buNone/>
              <a:defRPr sz="823">
                <a:solidFill>
                  <a:schemeClr val="tx1"/>
                </a:solidFill>
              </a:defRPr>
            </a:lvl7pPr>
            <a:lvl8pPr marL="0" indent="0" algn="l">
              <a:buNone/>
              <a:defRPr sz="823">
                <a:solidFill>
                  <a:schemeClr val="tx1"/>
                </a:solidFill>
              </a:defRPr>
            </a:lvl8pPr>
            <a:lvl9pPr marL="0" indent="0" algn="l">
              <a:buNone/>
              <a:defRPr sz="823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456540" y="3857210"/>
            <a:ext cx="11244993" cy="278731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346">
                <a:solidFill>
                  <a:schemeClr val="tx2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1188" indent="0" algn="l">
              <a:buNone/>
              <a:defRPr>
                <a:solidFill>
                  <a:schemeClr val="tx1"/>
                </a:solidFill>
              </a:defRPr>
            </a:lvl3pPr>
            <a:lvl4pPr marL="2375" indent="0" algn="l">
              <a:buNone/>
              <a:defRPr>
                <a:solidFill>
                  <a:schemeClr val="tx1"/>
                </a:solidFill>
              </a:defRPr>
            </a:lvl4pPr>
            <a:lvl5pPr marL="2375" indent="0" algn="l">
              <a:buNone/>
              <a:defRPr>
                <a:solidFill>
                  <a:schemeClr val="tx1"/>
                </a:solidFill>
              </a:defRPr>
            </a:lvl5pPr>
            <a:lvl6pPr marL="0" indent="0" algn="l">
              <a:buNone/>
              <a:defRPr sz="1346">
                <a:solidFill>
                  <a:schemeClr val="tx1"/>
                </a:solidFill>
              </a:defRPr>
            </a:lvl6pPr>
            <a:lvl7pPr marL="0" indent="0" algn="l">
              <a:buNone/>
              <a:defRPr sz="1346">
                <a:solidFill>
                  <a:schemeClr val="tx1"/>
                </a:solidFill>
              </a:defRPr>
            </a:lvl7pPr>
            <a:lvl8pPr marL="0" indent="0" algn="l">
              <a:buNone/>
              <a:defRPr sz="1346">
                <a:solidFill>
                  <a:schemeClr val="tx1"/>
                </a:solidFill>
              </a:defRPr>
            </a:lvl8pPr>
            <a:lvl9pPr marL="0" indent="0" algn="l">
              <a:buNone/>
              <a:defRPr sz="1346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 bwMode="gray">
          <a:xfrm>
            <a:off x="443855" y="3455285"/>
            <a:ext cx="11257676" cy="382349"/>
          </a:xfrm>
          <a:prstGeom prst="rect">
            <a:avLst/>
          </a:prstGeom>
        </p:spPr>
        <p:txBody>
          <a:bodyPr wrap="square">
            <a:spAutoFit/>
          </a:bodyPr>
          <a:lstStyle>
            <a:lvl1pPr algn="l">
              <a:lnSpc>
                <a:spcPct val="90000"/>
              </a:lnSpc>
              <a:defRPr sz="2094">
                <a:solidFill>
                  <a:srgbClr val="002060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7"/>
          </p:nvPr>
        </p:nvSpPr>
        <p:spPr bwMode="gray">
          <a:xfrm>
            <a:off x="1254984" y="6424619"/>
            <a:ext cx="8081539" cy="4333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8"/>
          </p:nvPr>
        </p:nvSpPr>
        <p:spPr bwMode="gray">
          <a:xfrm>
            <a:off x="474779" y="6424619"/>
            <a:ext cx="761156" cy="433387"/>
          </a:xfrm>
          <a:prstGeom prst="rect">
            <a:avLst/>
          </a:prstGeom>
        </p:spPr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9E8D-86C5-4188-AF57-1B59B5769789}" type="slidenum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noFill/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noFill/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cxnSp>
        <p:nvCxnSpPr>
          <p:cNvPr id="12" name="Gerader Verbinder 13"/>
          <p:cNvCxnSpPr/>
          <p:nvPr/>
        </p:nvCxnSpPr>
        <p:spPr bwMode="gray">
          <a:xfrm>
            <a:off x="0" y="2968510"/>
            <a:ext cx="12192000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815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 (without Sub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59715" y="1622431"/>
            <a:ext cx="11240068" cy="45331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sp>
        <p:nvSpPr>
          <p:cNvPr id="9" name="Titelplatzhalter 1"/>
          <p:cNvSpPr>
            <a:spLocks noGrp="1"/>
          </p:cNvSpPr>
          <p:nvPr>
            <p:ph type="title"/>
          </p:nvPr>
        </p:nvSpPr>
        <p:spPr bwMode="gray">
          <a:xfrm>
            <a:off x="439103" y="445202"/>
            <a:ext cx="9798220" cy="85653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13" name="Gerader Verbinder 13"/>
          <p:cNvCxnSpPr/>
          <p:nvPr/>
        </p:nvCxnSpPr>
        <p:spPr bwMode="gray">
          <a:xfrm>
            <a:off x="0" y="6416923"/>
            <a:ext cx="12192000" cy="0"/>
          </a:xfrm>
          <a:prstGeom prst="line">
            <a:avLst/>
          </a:prstGeom>
          <a:ln w="3175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 bwMode="gray">
          <a:xfrm>
            <a:off x="10706782" y="41401"/>
            <a:ext cx="1485220" cy="12413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gray">
          <a:xfrm>
            <a:off x="0" y="6333432"/>
            <a:ext cx="12192000" cy="3515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pic>
        <p:nvPicPr>
          <p:cNvPr id="10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452" y="381096"/>
            <a:ext cx="1156445" cy="844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9374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(without Subheadlin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platzhalter 1"/>
          <p:cNvSpPr>
            <a:spLocks noGrp="1"/>
          </p:cNvSpPr>
          <p:nvPr>
            <p:ph type="title"/>
          </p:nvPr>
        </p:nvSpPr>
        <p:spPr bwMode="gray">
          <a:xfrm>
            <a:off x="439103" y="445202"/>
            <a:ext cx="9798220" cy="856531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cxnSp>
        <p:nvCxnSpPr>
          <p:cNvPr id="12" name="Gerader Verbinder 13"/>
          <p:cNvCxnSpPr/>
          <p:nvPr/>
        </p:nvCxnSpPr>
        <p:spPr bwMode="gray">
          <a:xfrm>
            <a:off x="0" y="6416923"/>
            <a:ext cx="12192000" cy="0"/>
          </a:xfrm>
          <a:prstGeom prst="line">
            <a:avLst/>
          </a:prstGeom>
          <a:ln w="3175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 bwMode="gray">
          <a:xfrm>
            <a:off x="10706782" y="41401"/>
            <a:ext cx="1485220" cy="12413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 bwMode="gray">
          <a:xfrm>
            <a:off x="0" y="6333432"/>
            <a:ext cx="12192000" cy="3515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pic>
        <p:nvPicPr>
          <p:cNvPr id="9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452" y="381096"/>
            <a:ext cx="1156445" cy="84490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70653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Untertitel 2"/>
          <p:cNvSpPr>
            <a:spLocks noGrp="1"/>
          </p:cNvSpPr>
          <p:nvPr>
            <p:ph type="subTitle" idx="10" hasCustomPrompt="1"/>
          </p:nvPr>
        </p:nvSpPr>
        <p:spPr bwMode="gray">
          <a:xfrm>
            <a:off x="449400" y="914427"/>
            <a:ext cx="9787923" cy="340927"/>
          </a:xfrm>
        </p:spPr>
        <p:txBody>
          <a:bodyPr wrap="square" anchor="t" anchorCtr="0">
            <a:spAutoFit/>
          </a:bodyPr>
          <a:lstStyle>
            <a:lvl1pPr marL="0" indent="0" algn="l">
              <a:buNone/>
              <a:defRPr sz="1795">
                <a:solidFill>
                  <a:srgbClr val="002060"/>
                </a:solidFill>
              </a:defRPr>
            </a:lvl1pPr>
            <a:lvl2pPr marL="0" indent="0" algn="l">
              <a:buNone/>
              <a:defRPr>
                <a:solidFill>
                  <a:schemeClr val="tx1"/>
                </a:solidFill>
              </a:defRPr>
            </a:lvl2pPr>
            <a:lvl3pPr marL="1188" indent="0" algn="l">
              <a:buNone/>
              <a:defRPr>
                <a:solidFill>
                  <a:schemeClr val="tx1"/>
                </a:solidFill>
              </a:defRPr>
            </a:lvl3pPr>
            <a:lvl4pPr marL="2375" indent="0" algn="l">
              <a:buNone/>
              <a:defRPr>
                <a:solidFill>
                  <a:schemeClr val="tx1"/>
                </a:solidFill>
              </a:defRPr>
            </a:lvl4pPr>
            <a:lvl5pPr marL="2375" indent="0" algn="l">
              <a:buNone/>
              <a:defRPr>
                <a:solidFill>
                  <a:schemeClr val="tx1"/>
                </a:solidFill>
              </a:defRPr>
            </a:lvl5pPr>
            <a:lvl6pPr marL="0" indent="0" algn="l">
              <a:buNone/>
              <a:defRPr sz="1346">
                <a:solidFill>
                  <a:schemeClr val="tx1"/>
                </a:solidFill>
              </a:defRPr>
            </a:lvl6pPr>
            <a:lvl7pPr marL="0" indent="0" algn="l">
              <a:buNone/>
              <a:defRPr sz="1346">
                <a:solidFill>
                  <a:schemeClr val="tx1"/>
                </a:solidFill>
              </a:defRPr>
            </a:lvl7pPr>
            <a:lvl8pPr marL="0" indent="0" algn="l">
              <a:buNone/>
              <a:defRPr sz="1346">
                <a:solidFill>
                  <a:schemeClr val="tx1"/>
                </a:solidFill>
              </a:defRPr>
            </a:lvl8pPr>
            <a:lvl9pPr marL="0" indent="0" algn="l">
              <a:buNone/>
              <a:defRPr sz="1346">
                <a:solidFill>
                  <a:schemeClr val="tx1"/>
                </a:solidFill>
              </a:defRPr>
            </a:lvl9pPr>
          </a:lstStyle>
          <a:p>
            <a:pPr lvl="0"/>
            <a:r>
              <a:rPr lang="en-US" noProof="0" dirty="0"/>
              <a:t>Click to edit Master subtitle style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 bwMode="gray">
          <a:xfrm>
            <a:off x="439103" y="381097"/>
            <a:ext cx="9798220" cy="485109"/>
          </a:xfrm>
          <a:prstGeom prst="rect">
            <a:avLst/>
          </a:prstGeom>
        </p:spPr>
        <p:txBody>
          <a:bodyPr/>
          <a:lstStyle>
            <a:lvl1pPr>
              <a:defRPr sz="2393">
                <a:solidFill>
                  <a:srgbClr val="002060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 bwMode="gray">
          <a:xfrm>
            <a:off x="459713" y="1622431"/>
            <a:ext cx="11241816" cy="45331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  <p:cxnSp>
        <p:nvCxnSpPr>
          <p:cNvPr id="14" name="Gerader Verbinder 13"/>
          <p:cNvCxnSpPr/>
          <p:nvPr/>
        </p:nvCxnSpPr>
        <p:spPr bwMode="gray">
          <a:xfrm>
            <a:off x="0" y="6416923"/>
            <a:ext cx="12192000" cy="0"/>
          </a:xfrm>
          <a:prstGeom prst="line">
            <a:avLst/>
          </a:prstGeom>
          <a:ln w="3175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gray">
          <a:xfrm>
            <a:off x="10706782" y="41401"/>
            <a:ext cx="1485220" cy="1241337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 bwMode="gray">
          <a:xfrm>
            <a:off x="0" y="6333432"/>
            <a:ext cx="12192000" cy="351595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no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134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pic>
        <p:nvPicPr>
          <p:cNvPr id="11" name="pasted-imag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4452" y="381096"/>
            <a:ext cx="1156445" cy="844903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12" name="Gerader Verbinder 13"/>
          <p:cNvCxnSpPr/>
          <p:nvPr/>
        </p:nvCxnSpPr>
        <p:spPr bwMode="gray">
          <a:xfrm>
            <a:off x="-10987" y="6568901"/>
            <a:ext cx="12192000" cy="0"/>
          </a:xfrm>
          <a:prstGeom prst="line">
            <a:avLst/>
          </a:prstGeom>
          <a:ln w="31750">
            <a:gradFill>
              <a:gsLst>
                <a:gs pos="100000">
                  <a:schemeClr val="accent2"/>
                </a:gs>
                <a:gs pos="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8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9E8D-86C5-4188-AF57-1B59B5769789}" type="slidenum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A88F9C-FC1A-42E2-9C87-1190084C7A42}" type="datetimeFigureOut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5560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A88F9C-FC1A-42E2-9C87-1190084C7A42}" type="datetimeFigureOut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9E8D-86C5-4188-AF57-1B59B5769789}" type="slidenum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8812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1913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48172" y="1801368"/>
            <a:ext cx="11295782" cy="395020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448173" y="5806440"/>
            <a:ext cx="11295782" cy="347472"/>
          </a:xfrm>
        </p:spPr>
        <p:txBody>
          <a:bodyPr lIns="0" tIns="0" rIns="0" bIns="0" anchor="b"/>
          <a:lstStyle>
            <a:lvl1pPr marL="228600" indent="-228600" algn="l" defTabSz="914400" rtl="0" eaLnBrk="1" latinLnBrk="0" hangingPunct="1">
              <a:lnSpc>
                <a:spcPct val="85000"/>
              </a:lnSpc>
              <a:spcBef>
                <a:spcPts val="200"/>
              </a:spcBef>
              <a:buClr>
                <a:schemeClr val="accent2"/>
              </a:buClr>
              <a:buSzPct val="85000"/>
              <a:buFont typeface="Arial" pitchFamily="34" charset="0"/>
              <a:buNone/>
              <a:tabLst>
                <a:tab pos="174625" algn="r"/>
                <a:tab pos="228600" algn="l"/>
              </a:tabLst>
              <a:defRPr lang="en-US" sz="800" kern="1200" dirty="0">
                <a:solidFill>
                  <a:srgbClr val="A1AAB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 lvl="0"/>
            <a:r>
              <a:rPr lang="en-US" dirty="0"/>
              <a:t>Click to edit source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48172" y="1307593"/>
            <a:ext cx="11295782" cy="396947"/>
          </a:xfrm>
          <a:prstGeom prst="rect">
            <a:avLst/>
          </a:prstGeom>
          <a:noFill/>
        </p:spPr>
        <p:txBody>
          <a:bodyPr wrap="square" lIns="0" rIns="0" rtlCol="0">
            <a:noAutofit/>
          </a:bodyPr>
          <a:lstStyle>
            <a:lvl1pPr marL="0" indent="0" algn="l" rtl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None/>
              <a:defRPr lang="en-US" sz="2000" b="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en-US" sz="2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554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854" y="1750424"/>
            <a:ext cx="10990215" cy="4513721"/>
          </a:xfrm>
        </p:spPr>
        <p:txBody>
          <a:bodyPr>
            <a:normAutofit/>
          </a:bodyPr>
          <a:lstStyle>
            <a:lvl1pPr algn="just">
              <a:defRPr sz="2800"/>
            </a:lvl1pPr>
            <a:lvl2pPr marL="514350" indent="-171450" algn="just">
              <a:buFont typeface="Calibri" panose="020F0502020204030204" pitchFamily="34" charset="0"/>
              <a:buChar char="−"/>
              <a:defRPr sz="2400" i="0"/>
            </a:lvl2pPr>
            <a:lvl3pPr algn="just">
              <a:defRPr sz="2400"/>
            </a:lvl3pPr>
            <a:lvl4pPr algn="just">
              <a:defRPr sz="2000"/>
            </a:lvl4pPr>
            <a:lvl5pPr algn="just">
              <a:defRPr sz="2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1854" y="6593251"/>
            <a:ext cx="10990215" cy="264749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cxnSp>
        <p:nvCxnSpPr>
          <p:cNvPr id="8" name="Gerader Verbinder 10"/>
          <p:cNvCxnSpPr/>
          <p:nvPr/>
        </p:nvCxnSpPr>
        <p:spPr bwMode="gray">
          <a:xfrm>
            <a:off x="0" y="1466187"/>
            <a:ext cx="12194117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3225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62713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842059"/>
            <a:ext cx="10515600" cy="1247592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Gerader Verbinder 10"/>
          <p:cNvCxnSpPr/>
          <p:nvPr/>
        </p:nvCxnSpPr>
        <p:spPr bwMode="gray">
          <a:xfrm>
            <a:off x="-2117" y="4589464"/>
            <a:ext cx="12194117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6124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4435" y="365129"/>
            <a:ext cx="11077300" cy="921673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4435" y="1763487"/>
            <a:ext cx="5486400" cy="44417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4676" y="1763487"/>
            <a:ext cx="5347061" cy="44417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Gerader Verbinder 10"/>
          <p:cNvCxnSpPr/>
          <p:nvPr/>
        </p:nvCxnSpPr>
        <p:spPr bwMode="gray">
          <a:xfrm>
            <a:off x="0" y="1466187"/>
            <a:ext cx="12194117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A7CCD06-3F0A-4592-A152-26E23BED40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854" y="6593251"/>
            <a:ext cx="10990215" cy="264749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7341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6687" y="365127"/>
            <a:ext cx="10955383" cy="886086"/>
          </a:xfrm>
        </p:spPr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6685" y="1681163"/>
            <a:ext cx="53008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6685" y="2505075"/>
            <a:ext cx="5300891" cy="3725968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479868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479868" cy="372596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0" name="Gerader Verbinder 10"/>
          <p:cNvCxnSpPr/>
          <p:nvPr/>
        </p:nvCxnSpPr>
        <p:spPr bwMode="gray">
          <a:xfrm>
            <a:off x="0" y="1466187"/>
            <a:ext cx="12194117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A38F90A1-DE83-45A6-88CD-305B907B94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61854" y="6593251"/>
            <a:ext cx="10990215" cy="264749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3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00206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6" name="Gerader Verbinder 10"/>
          <p:cNvCxnSpPr/>
          <p:nvPr/>
        </p:nvCxnSpPr>
        <p:spPr bwMode="gray">
          <a:xfrm>
            <a:off x="0" y="1466187"/>
            <a:ext cx="12194117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560206C-D7A1-4BC2-B9B2-3F8A45F1F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854" y="6593251"/>
            <a:ext cx="10990215" cy="264749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548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Gerader Verbinder 10"/>
          <p:cNvCxnSpPr/>
          <p:nvPr/>
        </p:nvCxnSpPr>
        <p:spPr bwMode="gray">
          <a:xfrm>
            <a:off x="0" y="1466187"/>
            <a:ext cx="12194117" cy="0"/>
          </a:xfrm>
          <a:prstGeom prst="line">
            <a:avLst/>
          </a:prstGeom>
          <a:ln w="31750">
            <a:gradFill>
              <a:gsLst>
                <a:gs pos="0">
                  <a:schemeClr val="accent2"/>
                </a:gs>
                <a:gs pos="100000">
                  <a:schemeClr val="accent1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F739684-2BF8-42AE-90DD-324D4433AF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1854" y="6593251"/>
            <a:ext cx="10990215" cy="264749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171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A88F9C-FC1A-42E2-9C87-1190084C7A42}" type="datetimeFigureOut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9E8D-86C5-4188-AF57-1B59B5769789}" type="slidenum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817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3A88F9C-FC1A-42E2-9C87-1190084C7A42}" type="datetimeFigureOut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9/20/2025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569E8D-86C5-4188-AF57-1B59B5769789}" type="slidenum">
              <a:rPr kumimoji="1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굴림" panose="020B0600000101010101" pitchFamily="34" charset="-127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1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0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1854" y="365129"/>
            <a:ext cx="10990215" cy="921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1854" y="1724298"/>
            <a:ext cx="10990215" cy="44936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50972" y="6420288"/>
            <a:ext cx="6601096" cy="313509"/>
          </a:xfrm>
          <a:prstGeom prst="rect">
            <a:avLst/>
          </a:prstGeom>
        </p:spPr>
        <p:txBody>
          <a:bodyPr/>
          <a:lstStyle>
            <a:lvl1pPr algn="r">
              <a:defRPr sz="900"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굴림" panose="020B0600000101010101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0320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80" r:id="rId1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9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296EC-23C3-46CD-A2E4-C2039556C5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9993" y="1041046"/>
            <a:ext cx="11015953" cy="2124385"/>
          </a:xfrm>
        </p:spPr>
        <p:txBody>
          <a:bodyPr>
            <a:no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+mn-lt"/>
              </a:rPr>
              <a:t>GÁNH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NẶNG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NHIỄM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KHUẨN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BỆNH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VIỆN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TẠI</a:t>
            </a:r>
            <a:r>
              <a:rPr lang="en-US" sz="4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n-lt"/>
              </a:rPr>
              <a:t>HSTC</a:t>
            </a:r>
            <a:br>
              <a:rPr lang="en-US" sz="4000" dirty="0">
                <a:solidFill>
                  <a:srgbClr val="FF0000"/>
                </a:solidFill>
                <a:latin typeface="+mn-lt"/>
              </a:rPr>
            </a:br>
            <a:r>
              <a:rPr lang="en-US" sz="4000" dirty="0" err="1">
                <a:solidFill>
                  <a:schemeClr val="tx1"/>
                </a:solidFill>
                <a:latin typeface="+mn-lt"/>
              </a:rPr>
              <a:t>Chúng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ta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đang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ở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đâu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? 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Làm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được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n-lt"/>
              </a:rPr>
              <a:t>gì</a:t>
            </a:r>
            <a:r>
              <a:rPr lang="en-US" sz="4000" dirty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09300D-9128-41F0-9B40-EC5797CD61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5392" y="3692570"/>
            <a:ext cx="6681216" cy="406082"/>
          </a:xfrm>
        </p:spPr>
        <p:txBody>
          <a:bodyPr>
            <a:noAutofit/>
          </a:bodyPr>
          <a:lstStyle/>
          <a:p>
            <a:r>
              <a:rPr lang="en-US" sz="2000" dirty="0" err="1"/>
              <a:t>BSCKI</a:t>
            </a:r>
            <a:r>
              <a:rPr lang="en-US" sz="2000" dirty="0"/>
              <a:t> </a:t>
            </a:r>
            <a:r>
              <a:rPr lang="en-US" sz="2000" dirty="0" err="1"/>
              <a:t>TRẦN</a:t>
            </a:r>
            <a:r>
              <a:rPr lang="en-US" sz="2000" dirty="0"/>
              <a:t> QUANG HUY</a:t>
            </a:r>
          </a:p>
          <a:p>
            <a:r>
              <a:rPr lang="en-US" sz="2000" b="0" dirty="0" err="1"/>
              <a:t>Bộ</a:t>
            </a:r>
            <a:r>
              <a:rPr lang="en-US" sz="2000" b="0" dirty="0"/>
              <a:t> </a:t>
            </a:r>
            <a:r>
              <a:rPr lang="en-US" sz="2000" b="0" dirty="0" err="1"/>
              <a:t>môn</a:t>
            </a:r>
            <a:r>
              <a:rPr lang="en-US" sz="2000" b="0" dirty="0"/>
              <a:t> </a:t>
            </a:r>
            <a:r>
              <a:rPr lang="en-US" sz="2000" b="0" dirty="0" err="1"/>
              <a:t>Hồi</a:t>
            </a:r>
            <a:r>
              <a:rPr lang="en-US" sz="2000" b="0" dirty="0"/>
              <a:t> </a:t>
            </a:r>
            <a:r>
              <a:rPr lang="en-US" sz="2000" b="0" dirty="0" err="1"/>
              <a:t>Sức</a:t>
            </a:r>
            <a:r>
              <a:rPr lang="en-US" sz="2000" b="0" dirty="0"/>
              <a:t> </a:t>
            </a:r>
            <a:r>
              <a:rPr lang="en-US" sz="2000" b="0" dirty="0" err="1"/>
              <a:t>Cấp</a:t>
            </a:r>
            <a:r>
              <a:rPr lang="en-US" sz="2000" b="0" dirty="0"/>
              <a:t> </a:t>
            </a:r>
            <a:r>
              <a:rPr lang="en-US" sz="2000" b="0" dirty="0" err="1"/>
              <a:t>Cứu</a:t>
            </a:r>
            <a:r>
              <a:rPr lang="en-US" sz="2000" b="0" dirty="0"/>
              <a:t> </a:t>
            </a:r>
            <a:r>
              <a:rPr lang="en-US" sz="2000" b="0" dirty="0" err="1"/>
              <a:t>Chống</a:t>
            </a:r>
            <a:r>
              <a:rPr lang="en-US" sz="2000" b="0" dirty="0"/>
              <a:t> </a:t>
            </a:r>
            <a:r>
              <a:rPr lang="en-US" sz="2000" b="0" dirty="0" err="1"/>
              <a:t>Độc</a:t>
            </a:r>
            <a:endParaRPr lang="en-US" sz="2000" b="0" dirty="0"/>
          </a:p>
          <a:p>
            <a:r>
              <a:rPr lang="en-US" sz="2000" b="0" dirty="0"/>
              <a:t>Trường Y, </a:t>
            </a:r>
            <a:r>
              <a:rPr lang="en-US" sz="2000" b="0" dirty="0" err="1"/>
              <a:t>Đại</a:t>
            </a:r>
            <a:r>
              <a:rPr lang="en-US" sz="2000" b="0" dirty="0"/>
              <a:t> Học Y </a:t>
            </a:r>
            <a:r>
              <a:rPr lang="en-US" sz="2000" b="0" dirty="0" err="1"/>
              <a:t>Dược</a:t>
            </a:r>
            <a:r>
              <a:rPr lang="en-US" sz="2000" dirty="0"/>
              <a:t> </a:t>
            </a:r>
            <a:r>
              <a:rPr lang="en-US" sz="2000" b="0" dirty="0"/>
              <a:t>TP. </a:t>
            </a:r>
            <a:r>
              <a:rPr lang="en-US" sz="2000" b="0" dirty="0" err="1"/>
              <a:t>Hồ</a:t>
            </a:r>
            <a:r>
              <a:rPr lang="en-US" sz="2000" b="0" dirty="0"/>
              <a:t> Chí Minh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363602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0B775-56F4-58F2-712F-8342BD61CA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Định </a:t>
            </a:r>
            <a:r>
              <a:rPr lang="en-US" sz="3200" dirty="0" err="1"/>
              <a:t>nghĩa</a:t>
            </a:r>
            <a:r>
              <a:rPr lang="en-US" sz="3200" dirty="0"/>
              <a:t> </a:t>
            </a:r>
            <a:r>
              <a:rPr lang="en-US" sz="3200" dirty="0" err="1"/>
              <a:t>kháng</a:t>
            </a:r>
            <a:r>
              <a:rPr lang="en-US" sz="3200" dirty="0"/>
              <a:t> </a:t>
            </a:r>
            <a:r>
              <a:rPr lang="en-US" sz="3200" dirty="0" err="1"/>
              <a:t>thuốc</a:t>
            </a:r>
            <a:endParaRPr lang="en-VN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9C209E-AA61-541E-0A51-BC0858B81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C8A2B2-4207-031A-2C88-850876491D63}"/>
              </a:ext>
            </a:extLst>
          </p:cNvPr>
          <p:cNvSpPr txBox="1"/>
          <p:nvPr/>
        </p:nvSpPr>
        <p:spPr>
          <a:xfrm>
            <a:off x="838200" y="6262037"/>
            <a:ext cx="77724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rabicParenBoth"/>
            </a:pPr>
            <a:r>
              <a:rPr lang="en-US" sz="1400" b="0" i="0" u="none" strike="noStrike">
                <a:effectLst/>
              </a:rPr>
              <a:t>Magiorakos AP. </a:t>
            </a:r>
            <a:r>
              <a:rPr lang="en-US" sz="1400" b="0" i="1" u="none" strike="noStrike">
                <a:effectLst/>
              </a:rPr>
              <a:t>Clin Microbiol Infect</a:t>
            </a:r>
            <a:r>
              <a:rPr lang="en-US" sz="1400" b="0" i="0" u="none" strike="noStrike">
                <a:effectLst/>
              </a:rPr>
              <a:t>. 2012;18(3):268-281. doi:10.1111/j.1469-0691.2011.03570.x</a:t>
            </a:r>
            <a:endParaRPr lang="en-VN" sz="1400" b="0" i="0" u="none" strike="noStrike">
              <a:effectLst/>
            </a:endParaRPr>
          </a:p>
          <a:p>
            <a:pPr marL="228600" indent="-228600">
              <a:buAutoNum type="arabicParenBoth"/>
            </a:pPr>
            <a:r>
              <a:rPr lang="en-VN" sz="1400"/>
              <a:t>﻿Kadri SS. Clin Infect Dis 2018; 67: 1803–14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1B80B77-9F06-CE02-9C55-B17EFF9FCD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86505" y="999488"/>
            <a:ext cx="9206913" cy="536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986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2A4BF-E7E4-EE37-5E6B-BFDDE8B3E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7E368E0-A6FC-3E14-E702-549AE1C9C9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8955" y="205178"/>
            <a:ext cx="9911579" cy="6368804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A2843-624C-E587-58FD-39D73AFFB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0F2F42-DE20-C5D1-86E4-AF3628DB2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39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D214D110-E965-8B08-FD3B-E2FAFC284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23421" y="1513988"/>
            <a:ext cx="7428200" cy="39497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63112A0-68E8-1CCB-5E4C-FAD4AD10C9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5313" y="6122008"/>
            <a:ext cx="10698927" cy="396946"/>
          </a:xfrm>
        </p:spPr>
        <p:txBody>
          <a:bodyPr/>
          <a:lstStyle/>
          <a:p>
            <a:pPr algn="r"/>
            <a:r>
              <a:rPr lang="en-US" sz="1200" dirty="0">
                <a:solidFill>
                  <a:schemeClr val="tx1"/>
                </a:solidFill>
              </a:rPr>
              <a:t>Jean SS, </a:t>
            </a:r>
            <a:r>
              <a:rPr lang="en-US" sz="1200" dirty="0" err="1">
                <a:solidFill>
                  <a:schemeClr val="tx1"/>
                </a:solidFill>
              </a:rPr>
              <a:t>Harnod</a:t>
            </a:r>
            <a:r>
              <a:rPr lang="en-US" sz="1200" dirty="0">
                <a:solidFill>
                  <a:schemeClr val="tx1"/>
                </a:solidFill>
              </a:rPr>
              <a:t> D, Hsueh PR. Global Threat of Carbapenem-Resistant Gram-Negative Bacteria. Front Cell Infect </a:t>
            </a:r>
            <a:r>
              <a:rPr lang="en-US" sz="1200" dirty="0" err="1">
                <a:solidFill>
                  <a:schemeClr val="tx1"/>
                </a:solidFill>
              </a:rPr>
              <a:t>Microbiol</a:t>
            </a:r>
            <a:r>
              <a:rPr lang="en-US" sz="1200" dirty="0">
                <a:solidFill>
                  <a:schemeClr val="tx1"/>
                </a:solidFill>
              </a:rPr>
              <a:t>. 2022;12:823684.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5706C25-A231-7272-8F5B-2E599DC90B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6403" y="5642391"/>
            <a:ext cx="11295782" cy="959234"/>
          </a:xfrm>
        </p:spPr>
        <p:txBody>
          <a:bodyPr/>
          <a:lstStyle/>
          <a:p>
            <a:pPr algn="just"/>
            <a:r>
              <a:rPr lang="en-US" sz="1600" dirty="0"/>
              <a:t>Annual rates of non-susceptibility to any anti-pseudomonal carbapenem agent among Pseudomonas aeruginosa cultured from three infection sources (respiratory tract, abdomen, and urinary tract) of patients hospitalized in Taiwan between 2016 and 2018.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501CBC-7D3A-0A83-F7E9-7CD33A6BF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Tỉ</a:t>
            </a:r>
            <a:r>
              <a:rPr lang="en-US" dirty="0"/>
              <a:t> </a:t>
            </a:r>
            <a:r>
              <a:rPr lang="en-US" dirty="0" err="1"/>
              <a:t>lệ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,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carbapenem</a:t>
            </a:r>
          </a:p>
        </p:txBody>
      </p:sp>
    </p:spTree>
    <p:extLst>
      <p:ext uri="{BB962C8B-B14F-4D97-AF65-F5344CB8AC3E}">
        <p14:creationId xmlns:p14="http://schemas.microsoft.com/office/powerpoint/2010/main" val="2254749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F3461-258B-1743-87CE-100595E71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/>
              <a:t>Tình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nhiễm</a:t>
            </a:r>
            <a:r>
              <a:rPr lang="en-US" sz="2800" dirty="0"/>
              <a:t> </a:t>
            </a:r>
            <a:r>
              <a:rPr lang="en-US" sz="2800" dirty="0" err="1"/>
              <a:t>tác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kháng</a:t>
            </a:r>
            <a:r>
              <a:rPr lang="en-US" sz="2800" dirty="0"/>
              <a:t> </a:t>
            </a:r>
            <a:r>
              <a:rPr lang="en-US" sz="2800" dirty="0" err="1"/>
              <a:t>thuốc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558551-5AD1-1AFD-7F56-D18F0C63F363}"/>
              </a:ext>
            </a:extLst>
          </p:cNvPr>
          <p:cNvSpPr txBox="1"/>
          <p:nvPr/>
        </p:nvSpPr>
        <p:spPr>
          <a:xfrm>
            <a:off x="1493463" y="6511401"/>
            <a:ext cx="1039488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Saito et al. J Infect </a:t>
            </a:r>
            <a:r>
              <a:rPr lang="en-US" sz="1200" dirty="0" err="1"/>
              <a:t>Chemother</a:t>
            </a:r>
            <a:r>
              <a:rPr lang="en-US" sz="1200" dirty="0"/>
              <a:t>. 2022 Dec;28(12):1632-1638. </a:t>
            </a:r>
            <a:r>
              <a:rPr lang="en-US" sz="1200" dirty="0" err="1"/>
              <a:t>doi</a:t>
            </a:r>
            <a:r>
              <a:rPr lang="en-US" sz="1200" dirty="0"/>
              <a:t>: 10.1016/j.jiac.2022.08.017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E65DF8B-E0BE-1C48-6BC4-3FB2ACCE0F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289" y="1259564"/>
            <a:ext cx="11371344" cy="4878003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352B79F-175A-9E26-7A3C-DD93B31F7A72}"/>
              </a:ext>
            </a:extLst>
          </p:cNvPr>
          <p:cNvSpPr/>
          <p:nvPr/>
        </p:nvSpPr>
        <p:spPr>
          <a:xfrm>
            <a:off x="1077112" y="2664965"/>
            <a:ext cx="2743200" cy="57544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00B050"/>
                </a:solidFill>
              </a:rPr>
              <a:t>Pseudomonas aeruginosa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EE573B4-01F2-B2B7-7D20-0F09AB329E65}"/>
              </a:ext>
            </a:extLst>
          </p:cNvPr>
          <p:cNvSpPr/>
          <p:nvPr/>
        </p:nvSpPr>
        <p:spPr>
          <a:xfrm>
            <a:off x="7914090" y="3917011"/>
            <a:ext cx="2743200" cy="5754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7030A0"/>
                </a:solidFill>
              </a:rPr>
              <a:t>Acinetobacter baumannii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18768C-FEC6-FA27-D1A3-1CC052ED3E23}"/>
              </a:ext>
            </a:extLst>
          </p:cNvPr>
          <p:cNvSpPr/>
          <p:nvPr/>
        </p:nvSpPr>
        <p:spPr>
          <a:xfrm>
            <a:off x="1576353" y="1553547"/>
            <a:ext cx="2743200" cy="575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0070C0"/>
                </a:solidFill>
              </a:rPr>
              <a:t>Klebsiella pneumoniae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2C0EF9-339B-1774-3263-C96AD0F7C451}"/>
              </a:ext>
            </a:extLst>
          </p:cNvPr>
          <p:cNvSpPr txBox="1"/>
          <p:nvPr/>
        </p:nvSpPr>
        <p:spPr bwMode="gray">
          <a:xfrm>
            <a:off x="8723086" y="1553547"/>
            <a:ext cx="2859314" cy="725196"/>
          </a:xfrm>
          <a:prstGeom prst="rect">
            <a:avLst/>
          </a:prstGeom>
        </p:spPr>
        <p:txBody>
          <a:bodyPr wrap="square" lIns="45720" tIns="45720" rIns="45720" bIns="45720" rtlCol="0">
            <a:noAutofit/>
          </a:bodyPr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888307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90452" y="247491"/>
          <a:ext cx="11305308" cy="4632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581891" y="5054745"/>
            <a:ext cx="10873048" cy="1664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Năm 2019,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loại vi khuẩn hay gặp nhất là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Escherichia coli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Staphylococcus aureus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Acinetobacter baumannii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Klebsiella pneumoniae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Pseudomonas aeruginosa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và 2022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K. </a:t>
            </a:r>
            <a:r>
              <a:rPr kumimoji="0" lang="en-US" sz="1800" b="1" i="1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pneumoniae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ăm 2023 thì 4 loại vi khuẩn </a:t>
            </a:r>
            <a:r>
              <a:rPr kumimoji="0" lang="vi-VN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Escherichia coli, Staphylococcus aureus, Acinetobacter baumannii, Klebsiella pneumoniae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gần như có 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ỉ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 lệ 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tương đương nhau</a:t>
            </a: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6533804" y="881149"/>
            <a:ext cx="332509" cy="31588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8A9AD5-6E07-5FDC-726E-FAA6DC43E212}"/>
              </a:ext>
            </a:extLst>
          </p:cNvPr>
          <p:cNvSpPr txBox="1"/>
          <p:nvPr/>
        </p:nvSpPr>
        <p:spPr>
          <a:xfrm>
            <a:off x="5854995" y="6488241"/>
            <a:ext cx="6337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Thông tin vi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743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EEC88E8-AD1A-4317-A109-28C5DFA4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14" y="484632"/>
            <a:ext cx="11295782" cy="57619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i="1" dirty="0"/>
              <a:t>A. baumannii</a:t>
            </a:r>
            <a:r>
              <a:rPr lang="en-US" dirty="0"/>
              <a:t>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47675" y="1233714"/>
          <a:ext cx="11295063" cy="467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46176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F7F31BE-4E7C-D0EA-ED79-54126B8B1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2054"/>
            <a:ext cx="10515600" cy="45549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400" dirty="0" err="1"/>
              <a:t>Tỉ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(%)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 baumannii </a:t>
            </a:r>
            <a:r>
              <a:rPr lang="en-US" sz="2400" dirty="0" err="1"/>
              <a:t>tại</a:t>
            </a:r>
            <a:r>
              <a:rPr lang="en-US" sz="2400" dirty="0"/>
              <a:t> ICU </a:t>
            </a:r>
            <a:r>
              <a:rPr lang="en-US" sz="2400" dirty="0" err="1"/>
              <a:t>năm</a:t>
            </a:r>
            <a:r>
              <a:rPr lang="en-US" sz="2400" dirty="0"/>
              <a:t> 2023 (n=471)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0BC4ABB-08AC-7C14-73D9-BA2F3E67671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98296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410782-824B-AC99-38AB-6CC11DFBFEFE}"/>
              </a:ext>
            </a:extLst>
          </p:cNvPr>
          <p:cNvSpPr txBox="1"/>
          <p:nvPr/>
        </p:nvSpPr>
        <p:spPr>
          <a:xfrm>
            <a:off x="838200" y="5508789"/>
            <a:ext cx="11184467" cy="95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AutoNum type="alphaUcPeriod"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baumannii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90%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hầu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carbapenem, </a:t>
            </a:r>
          </a:p>
          <a:p>
            <a:pPr>
              <a:lnSpc>
                <a:spcPct val="150000"/>
              </a:lnSpc>
            </a:pP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thấp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colistin 0,6%.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7248B6-0E7E-AEE3-EC32-45EE21626391}"/>
              </a:ext>
            </a:extLst>
          </p:cNvPr>
          <p:cNvSpPr/>
          <p:nvPr/>
        </p:nvSpPr>
        <p:spPr>
          <a:xfrm>
            <a:off x="4461933" y="1490133"/>
            <a:ext cx="1473200" cy="28532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11F6ED-6039-B21F-5DA3-3E6461D31134}"/>
              </a:ext>
            </a:extLst>
          </p:cNvPr>
          <p:cNvSpPr/>
          <p:nvPr/>
        </p:nvSpPr>
        <p:spPr>
          <a:xfrm>
            <a:off x="10439400" y="3268134"/>
            <a:ext cx="838200" cy="100753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AE1ED2-486B-245B-B8C2-B87E8118F80D}"/>
              </a:ext>
            </a:extLst>
          </p:cNvPr>
          <p:cNvSpPr txBox="1"/>
          <p:nvPr/>
        </p:nvSpPr>
        <p:spPr>
          <a:xfrm>
            <a:off x="5854995" y="6488241"/>
            <a:ext cx="6337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Thông tin vi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391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8D2F0A-5894-42E8-B1A7-0E5605508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14" y="484632"/>
            <a:ext cx="11295782" cy="57619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i="1" dirty="0"/>
              <a:t>P. aeruginosa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BA4A441C-5921-4A78-BD04-A468671D6E23}"/>
              </a:ext>
            </a:extLst>
          </p:cNvPr>
          <p:cNvGraphicFramePr>
            <a:graphicFrameLocks/>
          </p:cNvGraphicFramePr>
          <p:nvPr/>
        </p:nvGraphicFramePr>
        <p:xfrm>
          <a:off x="838200" y="1270328"/>
          <a:ext cx="10515600" cy="4566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Oval 6">
            <a:extLst>
              <a:ext uri="{FF2B5EF4-FFF2-40B4-BE49-F238E27FC236}">
                <a16:creationId xmlns:a16="http://schemas.microsoft.com/office/drawing/2014/main" id="{06A668FE-1C58-5D79-9E3B-A8975D90276C}"/>
              </a:ext>
            </a:extLst>
          </p:cNvPr>
          <p:cNvSpPr/>
          <p:nvPr/>
        </p:nvSpPr>
        <p:spPr bwMode="gray">
          <a:xfrm>
            <a:off x="5515429" y="2002972"/>
            <a:ext cx="899885" cy="2394857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770431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2000E7B-6641-CDB2-08F5-AE3166CA8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47"/>
            <a:ext cx="10515600" cy="455490"/>
          </a:xfrm>
        </p:spPr>
        <p:txBody>
          <a:bodyPr/>
          <a:lstStyle/>
          <a:p>
            <a:pPr algn="ctr"/>
            <a:r>
              <a:rPr lang="en-US" sz="2400" dirty="0" err="1"/>
              <a:t>Tỉ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(%)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P. aeruginosa </a:t>
            </a:r>
            <a:r>
              <a:rPr lang="en-US" sz="2400" dirty="0" err="1"/>
              <a:t>tại</a:t>
            </a:r>
            <a:r>
              <a:rPr lang="en-US" sz="2400" i="1" dirty="0"/>
              <a:t> </a:t>
            </a:r>
            <a:r>
              <a:rPr lang="en-US" sz="2400" dirty="0"/>
              <a:t>ICU 2023 (n=214)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9D0D813F-B812-9758-34AE-4267AF1C139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8858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3D3673CC-2CE9-ABDE-9D2F-F8563CC42BFA}"/>
              </a:ext>
            </a:extLst>
          </p:cNvPr>
          <p:cNvSpPr/>
          <p:nvPr/>
        </p:nvSpPr>
        <p:spPr>
          <a:xfrm>
            <a:off x="838200" y="5401046"/>
            <a:ext cx="9355667" cy="9679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/>
              <a:t>P. aeruginosa </a:t>
            </a:r>
            <a:r>
              <a:rPr lang="en-US" sz="2000" b="1" dirty="0" err="1">
                <a:solidFill>
                  <a:srgbClr val="FF0000"/>
                </a:solidFill>
              </a:rPr>
              <a:t>đề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kháng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trên</a:t>
            </a:r>
            <a:r>
              <a:rPr lang="en-US" sz="2000" b="1" dirty="0">
                <a:solidFill>
                  <a:srgbClr val="FF0000"/>
                </a:solidFill>
              </a:rPr>
              <a:t> 90% </a:t>
            </a:r>
            <a:r>
              <a:rPr lang="en-US" sz="2000" b="1" dirty="0" err="1">
                <a:solidFill>
                  <a:srgbClr val="FF0000"/>
                </a:solidFill>
              </a:rPr>
              <a:t>với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hầu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hết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kháng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sinh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kể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nhóm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carbapenem</a:t>
            </a:r>
            <a:r>
              <a:rPr lang="en-US" sz="2000" b="1" dirty="0">
                <a:solidFill>
                  <a:srgbClr val="FF0000"/>
                </a:solidFill>
              </a:rPr>
              <a:t>, </a:t>
            </a:r>
            <a:r>
              <a:rPr lang="en-US" sz="2000" b="1" dirty="0" err="1"/>
              <a:t>không</a:t>
            </a:r>
            <a:r>
              <a:rPr lang="en-US" sz="2000" b="1" dirty="0"/>
              <a:t> </a:t>
            </a:r>
            <a:r>
              <a:rPr lang="en-US" sz="2000" b="1" dirty="0" err="1"/>
              <a:t>thấy</a:t>
            </a:r>
            <a:r>
              <a:rPr lang="en-US" sz="2000" b="1" dirty="0"/>
              <a:t> </a:t>
            </a:r>
            <a:r>
              <a:rPr lang="en-US" sz="2000" b="1" dirty="0" err="1"/>
              <a:t>đề</a:t>
            </a:r>
            <a:r>
              <a:rPr lang="en-US" sz="2000" b="1" dirty="0"/>
              <a:t> </a:t>
            </a:r>
            <a:r>
              <a:rPr lang="en-US" sz="2000" b="1" dirty="0" err="1"/>
              <a:t>kháng</a:t>
            </a:r>
            <a:r>
              <a:rPr lang="en-US" sz="2000" b="1" dirty="0"/>
              <a:t>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colistin</a:t>
            </a:r>
            <a:r>
              <a:rPr lang="en-US" sz="2000" b="1" dirty="0"/>
              <a:t>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E4AD94-3FC8-0C79-8CA3-A25EE6F3EE2C}"/>
              </a:ext>
            </a:extLst>
          </p:cNvPr>
          <p:cNvSpPr/>
          <p:nvPr/>
        </p:nvSpPr>
        <p:spPr>
          <a:xfrm>
            <a:off x="3158066" y="1363133"/>
            <a:ext cx="1473200" cy="28532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21E971-8B04-8B67-C0B8-4C6DA92E64C9}"/>
              </a:ext>
            </a:extLst>
          </p:cNvPr>
          <p:cNvSpPr txBox="1"/>
          <p:nvPr/>
        </p:nvSpPr>
        <p:spPr>
          <a:xfrm>
            <a:off x="5854995" y="6488241"/>
            <a:ext cx="6337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Thông tin vi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31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A645216-E7C9-D78B-FCE6-5AE8FBED9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68058"/>
            <a:ext cx="10515600" cy="455490"/>
          </a:xfrm>
        </p:spPr>
        <p:txBody>
          <a:bodyPr/>
          <a:lstStyle/>
          <a:p>
            <a:pPr algn="ctr"/>
            <a:r>
              <a:rPr lang="en-US" sz="2400" dirty="0" err="1"/>
              <a:t>Tỉ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(%)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E. coli </a:t>
            </a:r>
            <a:r>
              <a:rPr lang="en-US" sz="2400" i="1" dirty="0" err="1"/>
              <a:t>tại</a:t>
            </a:r>
            <a:r>
              <a:rPr lang="en-US" sz="2400" i="1" dirty="0"/>
              <a:t> </a:t>
            </a:r>
            <a:r>
              <a:rPr lang="en-US" sz="2400" dirty="0"/>
              <a:t>ICU 2023 (n=59)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AB4F05AC-FB53-2766-0D7C-9B0CBD79351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883111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3516932-D98C-F77C-1C46-F4B041579539}"/>
              </a:ext>
            </a:extLst>
          </p:cNvPr>
          <p:cNvSpPr txBox="1"/>
          <p:nvPr/>
        </p:nvSpPr>
        <p:spPr>
          <a:xfrm>
            <a:off x="935567" y="5682056"/>
            <a:ext cx="949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/>
              <a:t>E. coli </a:t>
            </a:r>
            <a:r>
              <a:rPr lang="en-US" sz="2000" b="1" dirty="0" err="1"/>
              <a:t>đề</a:t>
            </a:r>
            <a:r>
              <a:rPr lang="en-US" sz="2000" b="1" dirty="0"/>
              <a:t> </a:t>
            </a:r>
            <a:r>
              <a:rPr lang="en-US" sz="2000" b="1" dirty="0" err="1"/>
              <a:t>kháng</a:t>
            </a:r>
            <a:r>
              <a:rPr lang="en-US" sz="2000" b="1" dirty="0"/>
              <a:t> 56-76%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cephalosporin, </a:t>
            </a:r>
            <a:r>
              <a:rPr lang="en-US" sz="2000" b="1" dirty="0" err="1"/>
              <a:t>đề</a:t>
            </a:r>
            <a:r>
              <a:rPr lang="en-US" sz="2000" b="1" dirty="0"/>
              <a:t> </a:t>
            </a:r>
            <a:r>
              <a:rPr lang="en-US" sz="2000" b="1" dirty="0" err="1"/>
              <a:t>kháng</a:t>
            </a:r>
            <a:r>
              <a:rPr lang="en-US" sz="2000" b="1" dirty="0"/>
              <a:t> </a:t>
            </a:r>
            <a:r>
              <a:rPr lang="en-US" sz="2000" b="1" dirty="0" err="1"/>
              <a:t>thấp</a:t>
            </a:r>
            <a:r>
              <a:rPr lang="en-US" sz="2000" b="1" dirty="0"/>
              <a:t>: 16-19%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carbapenem.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4AFD09-9337-5179-AA6E-AE6587DE17F7}"/>
              </a:ext>
            </a:extLst>
          </p:cNvPr>
          <p:cNvSpPr txBox="1"/>
          <p:nvPr/>
        </p:nvSpPr>
        <p:spPr>
          <a:xfrm>
            <a:off x="5854995" y="6488241"/>
            <a:ext cx="6337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Thông tin vi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7238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850C4-C77B-55B2-4143-7D04A7C30A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NỘI</a:t>
            </a:r>
            <a:r>
              <a:rPr lang="en-US" dirty="0"/>
              <a:t> DUNG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E886B-5DB9-C207-9219-AA2E410776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Gánh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nặng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xu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lượng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phòng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ngừa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nhiễm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khuẩn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kháng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0" indent="0">
              <a:lnSpc>
                <a:spcPct val="200000"/>
              </a:lnSpc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FA06CA-989C-7547-3B79-6FE7B7EC1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Reference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9A3007-0818-0835-FDC4-C122E84B4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ECC447-103B-459A-9D21-6C3E58852E92}" type="slidenum">
              <a:rPr lang="en-US" smtClean="0"/>
              <a:pPr/>
              <a:t>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>
                  <a:tint val="82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38418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7698C48-FD9B-B3A4-7E35-D5E736D20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547"/>
            <a:ext cx="10515600" cy="455490"/>
          </a:xfrm>
        </p:spPr>
        <p:txBody>
          <a:bodyPr/>
          <a:lstStyle/>
          <a:p>
            <a:r>
              <a:rPr lang="en-US" sz="2400" dirty="0" err="1"/>
              <a:t>Tỉ</a:t>
            </a:r>
            <a:r>
              <a:rPr lang="en-US" sz="2400" dirty="0"/>
              <a:t> </a:t>
            </a:r>
            <a:r>
              <a:rPr lang="en-US" sz="2400" dirty="0" err="1"/>
              <a:t>lệ</a:t>
            </a:r>
            <a:r>
              <a:rPr lang="en-US" sz="2400" dirty="0"/>
              <a:t> (%) </a:t>
            </a:r>
            <a:r>
              <a:rPr lang="en-US" sz="2400" dirty="0" err="1"/>
              <a:t>đề</a:t>
            </a:r>
            <a:r>
              <a:rPr lang="en-US" sz="2400" dirty="0"/>
              <a:t>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kháng</a:t>
            </a:r>
            <a:r>
              <a:rPr lang="en-US" sz="2400" dirty="0"/>
              <a:t> </a:t>
            </a:r>
            <a:r>
              <a:rPr lang="en-US" sz="2400" dirty="0" err="1"/>
              <a:t>sinh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K. pneumoniae </a:t>
            </a:r>
            <a:r>
              <a:rPr lang="en-US" sz="2400" dirty="0" err="1"/>
              <a:t>tại</a:t>
            </a:r>
            <a:r>
              <a:rPr lang="en-US" sz="2400" dirty="0"/>
              <a:t> ICU 2023 (n=282)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6B994FF-F959-7C60-07ED-EC457F50A4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874798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DD6DB07-B9EE-CCD4-ED2D-ECE242614C4C}"/>
              </a:ext>
            </a:extLst>
          </p:cNvPr>
          <p:cNvSpPr txBox="1"/>
          <p:nvPr/>
        </p:nvSpPr>
        <p:spPr>
          <a:xfrm>
            <a:off x="838199" y="5551128"/>
            <a:ext cx="10761133" cy="967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i="1" dirty="0"/>
              <a:t>K. </a:t>
            </a:r>
            <a:r>
              <a:rPr lang="en-US" sz="2000" b="1" i="1" dirty="0" err="1"/>
              <a:t>pneumoniae</a:t>
            </a:r>
            <a:r>
              <a:rPr lang="en-US" sz="2000" b="1" i="1" dirty="0"/>
              <a:t> </a:t>
            </a:r>
            <a:r>
              <a:rPr lang="en-US" sz="2000" b="1" dirty="0" err="1"/>
              <a:t>đề</a:t>
            </a:r>
            <a:r>
              <a:rPr lang="en-US" sz="2000" b="1" dirty="0"/>
              <a:t> </a:t>
            </a:r>
            <a:r>
              <a:rPr lang="en-US" sz="2000" b="1" dirty="0" err="1"/>
              <a:t>kháng</a:t>
            </a:r>
            <a:r>
              <a:rPr lang="en-US" sz="2000" b="1" dirty="0"/>
              <a:t> </a:t>
            </a:r>
            <a:r>
              <a:rPr lang="en-US" sz="2000" b="1" dirty="0" err="1"/>
              <a:t>trên</a:t>
            </a:r>
            <a:r>
              <a:rPr lang="en-US" sz="2000" b="1" dirty="0"/>
              <a:t> 90% </a:t>
            </a:r>
            <a:r>
              <a:rPr lang="en-US" sz="2000" b="1" dirty="0" err="1"/>
              <a:t>với</a:t>
            </a:r>
            <a:r>
              <a:rPr lang="en-US" sz="2000" b="1" dirty="0"/>
              <a:t> </a:t>
            </a:r>
            <a:r>
              <a:rPr lang="en-US" sz="2000" b="1" dirty="0" err="1"/>
              <a:t>hầu</a:t>
            </a:r>
            <a:r>
              <a:rPr lang="en-US" sz="2000" b="1" dirty="0"/>
              <a:t> </a:t>
            </a:r>
            <a:r>
              <a:rPr lang="en-US" sz="2000" b="1" dirty="0" err="1"/>
              <a:t>hết</a:t>
            </a:r>
            <a:r>
              <a:rPr lang="en-US" sz="2000" b="1" dirty="0"/>
              <a:t> </a:t>
            </a:r>
            <a:r>
              <a:rPr lang="en-US" sz="2000" b="1" dirty="0" err="1"/>
              <a:t>kháng</a:t>
            </a:r>
            <a:r>
              <a:rPr lang="en-US" sz="2000" b="1" dirty="0"/>
              <a:t> </a:t>
            </a:r>
            <a:r>
              <a:rPr lang="en-US" sz="2000" b="1" dirty="0" err="1"/>
              <a:t>sinh</a:t>
            </a:r>
            <a:r>
              <a:rPr lang="en-US" sz="2000" b="1" dirty="0"/>
              <a:t> </a:t>
            </a:r>
            <a:r>
              <a:rPr lang="en-US" sz="2000" b="1" dirty="0" err="1"/>
              <a:t>nhóm</a:t>
            </a:r>
            <a:r>
              <a:rPr lang="en-US" sz="2000" b="1" dirty="0"/>
              <a:t> cephalosporin, fluoroquinolone, pipe/</a:t>
            </a:r>
            <a:r>
              <a:rPr lang="en-US" sz="2000" b="1" dirty="0" err="1"/>
              <a:t>tazo</a:t>
            </a:r>
            <a:r>
              <a:rPr lang="en-US" sz="2000" b="1" dirty="0"/>
              <a:t>, </a:t>
            </a:r>
            <a:r>
              <a:rPr lang="en-US" sz="2000" b="1" dirty="0" err="1">
                <a:solidFill>
                  <a:srgbClr val="FF0000"/>
                </a:solidFill>
              </a:rPr>
              <a:t>đề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kháng</a:t>
            </a:r>
            <a:r>
              <a:rPr lang="en-US" sz="2000" b="1" dirty="0">
                <a:solidFill>
                  <a:srgbClr val="FF0000"/>
                </a:solidFill>
              </a:rPr>
              <a:t> 89% </a:t>
            </a:r>
            <a:r>
              <a:rPr lang="en-US" sz="2000" b="1" dirty="0" err="1">
                <a:solidFill>
                  <a:srgbClr val="FF0000"/>
                </a:solidFill>
              </a:rPr>
              <a:t>với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nhóm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carbapenem</a:t>
            </a:r>
            <a:r>
              <a:rPr lang="en-US" sz="2000" b="1" dirty="0"/>
              <a:t>. 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2B4BFF4-6AB9-BC3E-2812-6B671168B698}"/>
              </a:ext>
            </a:extLst>
          </p:cNvPr>
          <p:cNvSpPr/>
          <p:nvPr/>
        </p:nvSpPr>
        <p:spPr>
          <a:xfrm>
            <a:off x="7365999" y="1786464"/>
            <a:ext cx="1905000" cy="239606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A1831DA-A124-4AAD-FD26-71AA6725A606}"/>
              </a:ext>
            </a:extLst>
          </p:cNvPr>
          <p:cNvSpPr txBox="1"/>
          <p:nvPr/>
        </p:nvSpPr>
        <p:spPr>
          <a:xfrm>
            <a:off x="5854995" y="6488241"/>
            <a:ext cx="63370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Thông tin vi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Chợ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Rẫy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902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2289EB-49D4-291B-06B3-AD91035D19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1A4B-ADD0-33A8-9291-A52775D05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194DD1-E42C-648B-22BC-BD4E5ABFF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E99214-1214-685B-6494-00726CB8D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8936FB-B4C0-8404-51F7-450FB7A84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73E9D1-E0F1-5E06-5097-0A0EAA074E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562" y="205179"/>
            <a:ext cx="7008987" cy="18322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1EE3BC-E553-37F1-88D9-BE54AFCBE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3211" y="2505556"/>
            <a:ext cx="7141535" cy="37615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CB6AD3E-FCD1-2B15-CD15-38B7EF9988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177" y="2369203"/>
            <a:ext cx="4436719" cy="43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81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03ABC1-A1D4-C53F-215E-80C482999D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8D009-D060-F166-9CC2-AF8CBA4DE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715E6D-CC18-0AAB-7C47-4B2C2E740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3CB529-7A06-3E3C-5EDF-223717754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7EF54D63-968D-B1BC-58A6-62F9E743E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50803" y="287049"/>
            <a:ext cx="4441542" cy="66324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D27C11-B426-64BB-070F-AE4D1AB09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66294"/>
            <a:ext cx="6040582" cy="28366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E813FF3-3232-83CE-3063-C4AD884DFE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908" y="3505248"/>
            <a:ext cx="6899799" cy="278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418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B672C-E6F7-03F4-7F6C-A07F1D31B3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2410814-0E1B-9957-A5B9-C65A5E6316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388" y="3356941"/>
            <a:ext cx="10990262" cy="273650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A24AF7-5D9C-AD83-169D-87C1B8FFF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4C9FA9-F760-5263-6E92-41E437140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ACFCD0-B7B7-7F66-5627-E699FF92C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00" y="271643"/>
            <a:ext cx="12192000" cy="2493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34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2FE857-A49E-4245-9FAA-C82416A65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14" y="484631"/>
            <a:ext cx="11295782" cy="778111"/>
          </a:xfrm>
        </p:spPr>
        <p:txBody>
          <a:bodyPr>
            <a:normAutofit/>
          </a:bodyPr>
          <a:lstStyle/>
          <a:p>
            <a:r>
              <a:rPr lang="vi-VN" sz="2800" dirty="0"/>
              <a:t>Yếu tố nguy cơ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chính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?</a:t>
            </a:r>
          </a:p>
        </p:txBody>
      </p:sp>
      <p:sp>
        <p:nvSpPr>
          <p:cNvPr id="5" name="AutoShape 4" descr="A simple and clean bar chart summarizing the research results on predicting factors for multidrug-resistant Gram-negative bacteria (MDR-GNB) carriage upon ICU admission. The chart includes four key factors: Liver cirrhosis, Previous MDR-GNB carriage, Digestive surgery in the last year, and Length of hospital stay (per day). Each factor is represented as a horizontal bar with error bars indicating 95% confidence intervals. The title of the chart is 'Factors Predicting MDR-GNB Carriage upon ICU Admission'. The x-axis is labeled 'Adjusted Odds Ratio (OR)' and the y-axis is labeled 'Factors'. A red dashed line at OR=1 indicates the threshold for increased risk. The chart has a minimalistic and professional look with grey bars, black edges, and clear, large labeling for easy reading by ICU doctors.">
            <a:extLst>
              <a:ext uri="{FF2B5EF4-FFF2-40B4-BE49-F238E27FC236}">
                <a16:creationId xmlns:a16="http://schemas.microsoft.com/office/drawing/2014/main" id="{0AEE3BF3-E4BA-447C-B99F-661325E4C7E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A simple and clean bar chart summarizing the research results on predicting factors for multidrug-resistant Gram-negative bacteria (MDR-GNB) carriage upon ICU admission. The chart includes four key factors: Liver cirrhosis, Previous MDR-GNB carriage, Digestive surgery in the last year, and Length of hospital stay (per day). Each factor is represented as a horizontal bar with error bars indicating 95% confidence intervals. The title of the chart is 'Factors Predicting MDR-GNB Carriage upon ICU Admission'. The x-axis is labeled 'Adjusted Odds Ratio (OR)' and the y-axis is labeled 'Factors'. A red dashed line at OR=1 indicates the threshold for increased risk. The chart has a minimalistic and professional look with grey bars, black edges, and clear, large labeling for easy reading by ICU doctors.">
            <a:extLst>
              <a:ext uri="{FF2B5EF4-FFF2-40B4-BE49-F238E27FC236}">
                <a16:creationId xmlns:a16="http://schemas.microsoft.com/office/drawing/2014/main" id="{C34EDC58-0DEC-4EDD-AC71-DD32911E415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861851" y="3428999"/>
            <a:ext cx="4538949" cy="4538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AF5AC2-7484-46C4-978A-08B695E290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87" t="17671" r="9638" b="19197"/>
          <a:stretch/>
        </p:blipFill>
        <p:spPr>
          <a:xfrm>
            <a:off x="1640531" y="1129399"/>
            <a:ext cx="8907263" cy="4904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5C95609-6A66-4FDA-B61E-1DB4CE057616}"/>
              </a:ext>
            </a:extLst>
          </p:cNvPr>
          <p:cNvSpPr txBox="1"/>
          <p:nvPr/>
        </p:nvSpPr>
        <p:spPr>
          <a:xfrm>
            <a:off x="6094164" y="6280246"/>
            <a:ext cx="609783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0" u="none" strike="noStrike" baseline="0" dirty="0">
                <a:solidFill>
                  <a:schemeClr val="bg1"/>
                </a:solidFill>
                <a:latin typeface="+mj-lt"/>
              </a:rPr>
              <a:t>Int. J. Environ. Res. Public Health 2022, 19, 1039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7B7723-4C23-49F8-A8CB-99CB794108C3}"/>
              </a:ext>
            </a:extLst>
          </p:cNvPr>
          <p:cNvSpPr/>
          <p:nvPr/>
        </p:nvSpPr>
        <p:spPr>
          <a:xfrm>
            <a:off x="1640531" y="2525486"/>
            <a:ext cx="8907262" cy="6566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7B5553A-F4DA-E73A-E2F3-C38B29C1ABC0}"/>
              </a:ext>
            </a:extLst>
          </p:cNvPr>
          <p:cNvSpPr/>
          <p:nvPr/>
        </p:nvSpPr>
        <p:spPr>
          <a:xfrm>
            <a:off x="1794769" y="5670544"/>
            <a:ext cx="8907262" cy="34701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304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DE1D5-02B1-4333-ABEB-03F2BBF11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vi-VN" sz="3200" dirty="0"/>
              <a:t>Yếu tố nguy cơ nhiễm </a:t>
            </a:r>
            <a:r>
              <a:rPr lang="en-US" sz="3200" dirty="0" err="1"/>
              <a:t>khuẩn</a:t>
            </a:r>
            <a:r>
              <a:rPr lang="en-US" sz="3200" dirty="0"/>
              <a:t> g</a:t>
            </a:r>
            <a:r>
              <a:rPr lang="vi-VN" sz="3200" dirty="0"/>
              <a:t>ram âm</a:t>
            </a:r>
            <a:r>
              <a:rPr lang="en-US" sz="3200" dirty="0"/>
              <a:t> </a:t>
            </a:r>
            <a:r>
              <a:rPr lang="en-US" sz="3200" dirty="0" err="1"/>
              <a:t>đa</a:t>
            </a:r>
            <a:r>
              <a:rPr lang="en-US" sz="3200" dirty="0"/>
              <a:t> </a:t>
            </a:r>
            <a:r>
              <a:rPr lang="en-US" sz="3200" dirty="0" err="1"/>
              <a:t>kháng</a:t>
            </a:r>
            <a:endParaRPr lang="en-US" sz="32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FBE45E-162C-4E15-B51F-800628873F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835" t="25670" r="13557" b="14233"/>
          <a:stretch/>
        </p:blipFill>
        <p:spPr>
          <a:xfrm>
            <a:off x="446914" y="1224831"/>
            <a:ext cx="11295782" cy="485757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522DEF-68A6-41CD-BB1B-2ABE1F006D59}"/>
              </a:ext>
            </a:extLst>
          </p:cNvPr>
          <p:cNvSpPr txBox="1"/>
          <p:nvPr/>
        </p:nvSpPr>
        <p:spPr>
          <a:xfrm>
            <a:off x="1452563" y="6246410"/>
            <a:ext cx="1073943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chemeClr val="bg1"/>
                </a:solidFill>
                <a:effectLst/>
                <a:latin typeface="+mj-lt"/>
              </a:rPr>
              <a:t>De Bus L, </a:t>
            </a:r>
            <a:r>
              <a:rPr lang="en-US" sz="1050" dirty="0" err="1">
                <a:solidFill>
                  <a:schemeClr val="bg1"/>
                </a:solidFill>
                <a:effectLst/>
                <a:latin typeface="+mj-lt"/>
              </a:rPr>
              <a:t>Arvaniti</a:t>
            </a:r>
            <a:r>
              <a:rPr lang="en-US" sz="1050" dirty="0">
                <a:solidFill>
                  <a:schemeClr val="bg1"/>
                </a:solidFill>
                <a:effectLst/>
                <a:latin typeface="+mj-lt"/>
              </a:rPr>
              <a:t> K, </a:t>
            </a:r>
            <a:r>
              <a:rPr lang="en-US" sz="1050" dirty="0" err="1">
                <a:solidFill>
                  <a:schemeClr val="bg1"/>
                </a:solidFill>
                <a:effectLst/>
                <a:latin typeface="+mj-lt"/>
              </a:rPr>
              <a:t>Sjovall</a:t>
            </a:r>
            <a:r>
              <a:rPr lang="en-US" sz="1050" dirty="0">
                <a:solidFill>
                  <a:schemeClr val="bg1"/>
                </a:solidFill>
                <a:effectLst/>
                <a:latin typeface="+mj-lt"/>
              </a:rPr>
              <a:t> F. Empirical antimicrobials in the intensive care unit. </a:t>
            </a:r>
            <a:r>
              <a:rPr lang="en-US" sz="1050" i="1" dirty="0">
                <a:solidFill>
                  <a:schemeClr val="bg1"/>
                </a:solidFill>
                <a:effectLst/>
                <a:latin typeface="+mj-lt"/>
              </a:rPr>
              <a:t>Intensive Care Med</a:t>
            </a:r>
            <a:r>
              <a:rPr lang="en-US" sz="1050" dirty="0">
                <a:solidFill>
                  <a:schemeClr val="bg1"/>
                </a:solidFill>
                <a:effectLst/>
                <a:latin typeface="+mj-lt"/>
              </a:rPr>
              <a:t>. May 13 2024; </a:t>
            </a:r>
          </a:p>
          <a:p>
            <a:pPr algn="r"/>
            <a:r>
              <a:rPr lang="en-US" sz="1050" dirty="0">
                <a:solidFill>
                  <a:schemeClr val="bg1"/>
                </a:solidFill>
                <a:effectLst/>
                <a:latin typeface="+mj-lt"/>
              </a:rPr>
              <a:t>doi:10.1007/s00134-024-07453-0</a:t>
            </a:r>
          </a:p>
        </p:txBody>
      </p:sp>
    </p:spTree>
    <p:extLst>
      <p:ext uri="{BB962C8B-B14F-4D97-AF65-F5344CB8AC3E}">
        <p14:creationId xmlns:p14="http://schemas.microsoft.com/office/powerpoint/2010/main" val="4146389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ECC4-BBF9-7EDF-87BF-DB320999D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2800" dirty="0"/>
              <a:t>Yếu tố nguy cơ nhiễm </a:t>
            </a:r>
            <a:r>
              <a:rPr lang="en-US" sz="2800" dirty="0" err="1"/>
              <a:t>khuẩn</a:t>
            </a:r>
            <a:r>
              <a:rPr lang="en-US" sz="2800" dirty="0"/>
              <a:t> g</a:t>
            </a:r>
            <a:r>
              <a:rPr lang="vi-VN" sz="2800" dirty="0"/>
              <a:t>ram âm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kháng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B570B48-F6E9-B16A-158A-83D32137A1A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46914" y="1205968"/>
          <a:ext cx="11295782" cy="4782012"/>
        </p:xfrm>
        <a:graphic>
          <a:graphicData uri="http://schemas.openxmlformats.org/drawingml/2006/table">
            <a:tbl>
              <a:tblPr/>
              <a:tblGrid>
                <a:gridCol w="4429887">
                  <a:extLst>
                    <a:ext uri="{9D8B030D-6E8A-4147-A177-3AD203B41FA5}">
                      <a16:colId xmlns:a16="http://schemas.microsoft.com/office/drawing/2014/main" val="2534885993"/>
                    </a:ext>
                  </a:extLst>
                </a:gridCol>
                <a:gridCol w="6865895">
                  <a:extLst>
                    <a:ext uri="{9D8B030D-6E8A-4147-A177-3AD203B41FA5}">
                      <a16:colId xmlns:a16="http://schemas.microsoft.com/office/drawing/2014/main" val="1915515217"/>
                    </a:ext>
                  </a:extLst>
                </a:gridCol>
              </a:tblGrid>
              <a:tr h="2735362">
                <a:tc>
                  <a:txBody>
                    <a:bodyPr/>
                    <a:lstStyle/>
                    <a:p>
                      <a:pPr algn="l" fontAlgn="t" latinLnBrk="0">
                        <a:spcBef>
                          <a:spcPts val="600"/>
                        </a:spcBef>
                        <a:buNone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Risk factors for VAP caused by an MDR pathogen</a:t>
                      </a:r>
                    </a:p>
                  </a:txBody>
                  <a:tcPr marL="47702" marR="47702" marT="47702" marB="47702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Local epidemiology: MDR resistance rate &gt; 25%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Long duration of hospitalization prior to VAP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Parenteral antibiotics in the preceding 90 days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Hospital stay prior to VAP &gt; 5 days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Previous MDR colonization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Wingdings" panose="05000000000000000000" pitchFamily="2" charset="2"/>
                        <a:buChar char="ü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Severity of illness: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 ARDS prior to VAP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 Concurrent septic shock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 Acute renal replacement therapy prior to VAP</a:t>
                      </a:r>
                    </a:p>
                    <a:p>
                      <a:pPr marL="285750" indent="-285750" algn="l" fontAlgn="t" latinLnBrk="0">
                        <a:spcBef>
                          <a:spcPts val="600"/>
                        </a:spcBef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Chance of mortality ≈ 15%</a:t>
                      </a:r>
                    </a:p>
                  </a:txBody>
                  <a:tcPr marL="47702" marR="47702" marT="47702" marB="47702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183022"/>
                  </a:ext>
                </a:extLst>
              </a:tr>
              <a:tr h="560125">
                <a:tc>
                  <a:txBody>
                    <a:bodyPr/>
                    <a:lstStyle/>
                    <a:p>
                      <a:pPr algn="l" fontAlgn="t" latinLnBrk="0">
                        <a:spcBef>
                          <a:spcPts val="600"/>
                        </a:spcBef>
                        <a:buNone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Specific risk factors for VAP caused by MRSA</a:t>
                      </a:r>
                    </a:p>
                  </a:txBody>
                  <a:tcPr marL="47702" marR="47702" marT="47702" marB="47702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spcBef>
                          <a:spcPts val="600"/>
                        </a:spcBef>
                        <a:buNone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Local MRSA rate &gt; 20% or unknown</a:t>
                      </a:r>
                    </a:p>
                    <a:p>
                      <a:pPr algn="l" fontAlgn="t" latinLnBrk="0">
                        <a:spcBef>
                          <a:spcPts val="600"/>
                        </a:spcBef>
                        <a:buNone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MRSA colonization</a:t>
                      </a:r>
                    </a:p>
                  </a:txBody>
                  <a:tcPr marL="47702" marR="47702" marT="47702" marB="47702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5057189"/>
                  </a:ext>
                </a:extLst>
              </a:tr>
              <a:tr h="883345">
                <a:tc>
                  <a:txBody>
                    <a:bodyPr/>
                    <a:lstStyle/>
                    <a:p>
                      <a:pPr algn="l" fontAlgn="t" latinLnBrk="0">
                        <a:spcBef>
                          <a:spcPts val="600"/>
                        </a:spcBef>
                        <a:buNone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Specific risk factors for VAP caused by MDR Gram-negative bacilli, e.g., </a:t>
                      </a:r>
                      <a:r>
                        <a:rPr lang="en-US" sz="1600" i="1" dirty="0">
                          <a:effectLst/>
                          <a:latin typeface="Merriweather Sans" pitchFamily="2" charset="0"/>
                        </a:rPr>
                        <a:t>P. aeruginosa</a:t>
                      </a:r>
                      <a:endParaRPr lang="en-US" sz="1600" dirty="0">
                        <a:effectLst/>
                        <a:latin typeface="Merriweather Sans" pitchFamily="2" charset="0"/>
                      </a:endParaRPr>
                    </a:p>
                  </a:txBody>
                  <a:tcPr marL="47702" marR="47702" marT="47702" marB="47702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 latinLnBrk="0">
                        <a:spcBef>
                          <a:spcPts val="600"/>
                        </a:spcBef>
                        <a:buNone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Local resistance rates to first-line agents &gt; 10% or unknown</a:t>
                      </a:r>
                    </a:p>
                    <a:p>
                      <a:pPr algn="l" fontAlgn="t" latinLnBrk="0">
                        <a:spcBef>
                          <a:spcPts val="600"/>
                        </a:spcBef>
                        <a:buNone/>
                      </a:pP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Colonization with MDR </a:t>
                      </a:r>
                      <a:r>
                        <a:rPr lang="en-US" sz="1600" i="1" dirty="0">
                          <a:effectLst/>
                          <a:latin typeface="Merriweather Sans" pitchFamily="2" charset="0"/>
                        </a:rPr>
                        <a:t>Pseudomonas</a:t>
                      </a:r>
                      <a:r>
                        <a:rPr lang="en-US" sz="1600" dirty="0">
                          <a:effectLst/>
                          <a:latin typeface="Merriweather Sans" pitchFamily="2" charset="0"/>
                        </a:rPr>
                        <a:t> or other MDR Gram-negative bacilli</a:t>
                      </a:r>
                    </a:p>
                  </a:txBody>
                  <a:tcPr marL="47702" marR="47702" marT="47702" marB="47702">
                    <a:lnL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D5D5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DADA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926114"/>
                  </a:ext>
                </a:extLst>
              </a:tr>
            </a:tbl>
          </a:graphicData>
        </a:graphic>
      </p:graphicFrame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F00473B-7B78-AFFC-7D8C-C8CA35F8F6DA}"/>
              </a:ext>
            </a:extLst>
          </p:cNvPr>
          <p:cNvSpPr txBox="1">
            <a:spLocks/>
          </p:cNvSpPr>
          <p:nvPr/>
        </p:nvSpPr>
        <p:spPr>
          <a:xfrm>
            <a:off x="896218" y="6242739"/>
            <a:ext cx="11295782" cy="2750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050">
                <a:solidFill>
                  <a:schemeClr val="bg1"/>
                </a:solidFill>
              </a:rPr>
              <a:t>Alnimr, A. Antimicrobial Resistance in Ventilator-Associated Pneumonia: Predictive Microbiology and Evidence-Based Therapy. Infect Dis Ther 12, 1527–1552 (2023).</a:t>
            </a:r>
          </a:p>
        </p:txBody>
      </p:sp>
    </p:spTree>
    <p:extLst>
      <p:ext uri="{BB962C8B-B14F-4D97-AF65-F5344CB8AC3E}">
        <p14:creationId xmlns:p14="http://schemas.microsoft.com/office/powerpoint/2010/main" val="24705427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06208-60F8-E60E-9851-DE9534F66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z="2800" dirty="0"/>
              <a:t>Yếu tố nguy cơ nhiễm </a:t>
            </a:r>
            <a:r>
              <a:rPr lang="en-US" sz="2800" dirty="0" err="1"/>
              <a:t>khuẩn</a:t>
            </a:r>
            <a:r>
              <a:rPr lang="en-US" sz="2800" dirty="0"/>
              <a:t> g</a:t>
            </a:r>
            <a:r>
              <a:rPr lang="vi-VN" sz="2800" dirty="0"/>
              <a:t>ram âm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kháng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C5F0679-16B2-FBCB-B70D-9C9C008FC720}"/>
              </a:ext>
            </a:extLst>
          </p:cNvPr>
          <p:cNvSpPr/>
          <p:nvPr/>
        </p:nvSpPr>
        <p:spPr>
          <a:xfrm>
            <a:off x="562497" y="5175459"/>
            <a:ext cx="10949039" cy="56874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0" marR="0" lvl="1" indent="0" algn="ctr" defTabSz="4572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</a:rPr>
              <a:t>Nhận biết bệnh nhân có nguy cơ nhiễm MDR Gram âm có ý nghĩa rất quan trọng giúp lựa chọn </a:t>
            </a:r>
            <a:br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cs typeface="Arial"/>
              </a:rPr>
            </a:br>
            <a:r>
              <a:rPr kumimoji="0" lang="vi-VN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</a:rPr>
              <a:t>liệu pháp kháng sinh sớm phù hợp, đầy đủ để giảm nguy cơ gặp kết cục tử vong</a:t>
            </a:r>
            <a:r>
              <a:rPr kumimoji="0" lang="vi-VN" sz="14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ea typeface="Arial"/>
                <a:cs typeface="Arial"/>
              </a:rPr>
              <a:t>5</a:t>
            </a:r>
            <a:endParaRPr kumimoji="0" lang="en-GB" sz="1400" b="1" i="0" u="none" strike="noStrike" kern="0" cap="none" spc="0" normalizeH="0" baseline="30000" noProof="0">
              <a:ln>
                <a:noFill/>
              </a:ln>
              <a:solidFill>
                <a:srgbClr val="FFFFFF"/>
              </a:solidFill>
              <a:effectLst/>
              <a:highlight>
                <a:srgbClr val="FF0000"/>
              </a:highlight>
              <a:uLnTx/>
              <a:uFillTx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A9EDCC-0849-6E21-031A-A05A061ED1BD}"/>
              </a:ext>
            </a:extLst>
          </p:cNvPr>
          <p:cNvGrpSpPr/>
          <p:nvPr/>
        </p:nvGrpSpPr>
        <p:grpSpPr>
          <a:xfrm>
            <a:off x="337229" y="1137346"/>
            <a:ext cx="11251210" cy="3940488"/>
            <a:chOff x="849996" y="1216806"/>
            <a:chExt cx="11251210" cy="3940488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27EBBF3-A01C-9BBA-9496-4FCF0D914ABB}"/>
                </a:ext>
              </a:extLst>
            </p:cNvPr>
            <p:cNvSpPr/>
            <p:nvPr/>
          </p:nvSpPr>
          <p:spPr>
            <a:xfrm>
              <a:off x="7246532" y="1450963"/>
              <a:ext cx="4032069" cy="10515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E4067"/>
                </a:buClr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ea typeface="Arial"/>
                  <a:cs typeface="Arial"/>
                </a:rPr>
                <a:t>Bệnh nhân có bệnh đồng mắc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ea typeface="Arial"/>
                  <a:cs typeface="Arial"/>
                </a:rPr>
                <a:t>1-3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E4067"/>
                </a:buClr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ea typeface="Arial"/>
                  <a:cs typeface="Arial"/>
                </a:rPr>
                <a:t>Ức chế miễn dịch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ea typeface="Arial"/>
                  <a:cs typeface="Arial"/>
                </a:rPr>
                <a:t>1-3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E4067"/>
                </a:buClr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ea typeface="Arial"/>
                  <a:cs typeface="Arial"/>
                </a:rPr>
                <a:t>Giảm bạch cầu trung tính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ea typeface="Arial"/>
                  <a:cs typeface="Arial"/>
                </a:rPr>
                <a:t>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rgbClr val="0E4067"/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>
                  <a:srgbClr val="0E4067"/>
                </a:buClr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ea typeface="Arial"/>
                  <a:cs typeface="Arial"/>
                </a:rPr>
                <a:t>Phẫu thuật gần đây (trong vòng 1 tháng) và &gt;70 tuổi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rgbClr val="0E4067"/>
                  </a:solidFill>
                  <a:effectLst/>
                  <a:uLnTx/>
                  <a:uFillTx/>
                  <a:ea typeface="Arial"/>
                  <a:cs typeface="Arial"/>
                </a:rPr>
                <a:t>3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85A19F0-63E4-96DA-9741-0A41BCB647BF}"/>
                </a:ext>
              </a:extLst>
            </p:cNvPr>
            <p:cNvGrpSpPr/>
            <p:nvPr/>
          </p:nvGrpSpPr>
          <p:grpSpPr>
            <a:xfrm>
              <a:off x="3973713" y="1216806"/>
              <a:ext cx="4127597" cy="3895844"/>
              <a:chOff x="3355328" y="1193395"/>
              <a:chExt cx="4127597" cy="3895844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68D13196-62D8-0D5B-0C0B-91085991A2CC}"/>
                  </a:ext>
                </a:extLst>
              </p:cNvPr>
              <p:cNvGrpSpPr/>
              <p:nvPr/>
            </p:nvGrpSpPr>
            <p:grpSpPr>
              <a:xfrm>
                <a:off x="4220406" y="1193395"/>
                <a:ext cx="2397442" cy="2397442"/>
                <a:chOff x="4448016" y="49946"/>
                <a:chExt cx="2397442" cy="2397442"/>
              </a:xfrm>
              <a:solidFill>
                <a:srgbClr val="0E4067">
                  <a:alpha val="82000"/>
                </a:srgbClr>
              </a:solidFill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4F5C3AED-2386-E134-8787-4C3B774E870A}"/>
                    </a:ext>
                  </a:extLst>
                </p:cNvPr>
                <p:cNvSpPr/>
                <p:nvPr/>
              </p:nvSpPr>
              <p:spPr>
                <a:xfrm>
                  <a:off x="4448016" y="49946"/>
                  <a:ext cx="2397442" cy="2397442"/>
                </a:xfrm>
                <a:prstGeom prst="ellipse">
                  <a:avLst/>
                </a:prstGeom>
                <a:solidFill>
                  <a:srgbClr val="0E4067">
                    <a:alpha val="84000"/>
                  </a:srgbClr>
                </a:solidFill>
                <a:ln w="25400" cap="flat" cmpd="sng" algn="ctr">
                  <a:solidFill>
                    <a:srgbClr val="FFFFFF"/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Oval 4">
                  <a:extLst>
                    <a:ext uri="{FF2B5EF4-FFF2-40B4-BE49-F238E27FC236}">
                      <a16:creationId xmlns:a16="http://schemas.microsoft.com/office/drawing/2014/main" id="{FFAAF639-876E-D3E0-07A2-3514D36C52A0}"/>
                    </a:ext>
                  </a:extLst>
                </p:cNvPr>
                <p:cNvSpPr txBox="1"/>
                <p:nvPr/>
              </p:nvSpPr>
              <p:spPr>
                <a:xfrm>
                  <a:off x="4767675" y="601953"/>
                  <a:ext cx="1758124" cy="10788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marR="0" lvl="0" indent="0" algn="ctr" defTabSz="9334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Yếu tố nguy cơ về tính dễ nhiễm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khuẩn</a:t>
                  </a:r>
                  <a:endParaRPr kumimoji="0" lang="en-GB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5" name="Group 24">
                <a:extLst>
                  <a:ext uri="{FF2B5EF4-FFF2-40B4-BE49-F238E27FC236}">
                    <a16:creationId xmlns:a16="http://schemas.microsoft.com/office/drawing/2014/main" id="{DE3BDC4B-CDAB-B1AD-0A02-BA1E43ED5796}"/>
                  </a:ext>
                </a:extLst>
              </p:cNvPr>
              <p:cNvGrpSpPr/>
              <p:nvPr/>
            </p:nvGrpSpPr>
            <p:grpSpPr>
              <a:xfrm>
                <a:off x="5085483" y="2691797"/>
                <a:ext cx="2397442" cy="2397442"/>
                <a:chOff x="5313093" y="1548348"/>
                <a:chExt cx="2397442" cy="2397442"/>
              </a:xfrm>
              <a:solidFill>
                <a:srgbClr val="0080B9">
                  <a:alpha val="44000"/>
                </a:srgbClr>
              </a:solidFill>
            </p:grpSpPr>
            <p:sp>
              <p:nvSpPr>
                <p:cNvPr id="29" name="Oval 28">
                  <a:extLst>
                    <a:ext uri="{FF2B5EF4-FFF2-40B4-BE49-F238E27FC236}">
                      <a16:creationId xmlns:a16="http://schemas.microsoft.com/office/drawing/2014/main" id="{DD22C5ED-A5B4-4F25-2267-8304C9D4705A}"/>
                    </a:ext>
                  </a:extLst>
                </p:cNvPr>
                <p:cNvSpPr/>
                <p:nvPr/>
              </p:nvSpPr>
              <p:spPr>
                <a:xfrm>
                  <a:off x="5313093" y="1548348"/>
                  <a:ext cx="2397442" cy="2397442"/>
                </a:xfrm>
                <a:prstGeom prst="ellipse">
                  <a:avLst/>
                </a:prstGeom>
                <a:solidFill>
                  <a:srgbClr val="FFC000"/>
                </a:solidFill>
                <a:ln w="25400" cap="flat" cmpd="sng" algn="ctr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30" name="Oval 6">
                  <a:extLst>
                    <a:ext uri="{FF2B5EF4-FFF2-40B4-BE49-F238E27FC236}">
                      <a16:creationId xmlns:a16="http://schemas.microsoft.com/office/drawing/2014/main" id="{C87BF642-C79F-ED6C-9A0F-E2BC40B5FAC5}"/>
                    </a:ext>
                  </a:extLst>
                </p:cNvPr>
                <p:cNvSpPr txBox="1"/>
                <p:nvPr/>
              </p:nvSpPr>
              <p:spPr>
                <a:xfrm>
                  <a:off x="5984952" y="2111862"/>
                  <a:ext cx="1639814" cy="131859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marR="0" lvl="0" indent="0" algn="ctr" defTabSz="9334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Xác suất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xảy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ra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 </a:t>
                  </a:r>
                  <a:r>
                    <a:rPr kumimoji="0" lang="vi-V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kháng thuốc</a:t>
                  </a:r>
                  <a:endParaRPr kumimoji="0" lang="en-GB" sz="2000" b="1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AF339262-118F-C30F-E093-3B30D47227E3}"/>
                  </a:ext>
                </a:extLst>
              </p:cNvPr>
              <p:cNvGrpSpPr/>
              <p:nvPr/>
            </p:nvGrpSpPr>
            <p:grpSpPr>
              <a:xfrm>
                <a:off x="3355328" y="2691797"/>
                <a:ext cx="2397442" cy="2397442"/>
                <a:chOff x="3582938" y="1548348"/>
                <a:chExt cx="2397442" cy="2397442"/>
              </a:xfrm>
              <a:solidFill>
                <a:srgbClr val="00B3E0">
                  <a:alpha val="74000"/>
                </a:srgbClr>
              </a:solidFill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56A111DC-2E30-563B-75B9-1EB0F2508CD5}"/>
                    </a:ext>
                  </a:extLst>
                </p:cNvPr>
                <p:cNvSpPr/>
                <p:nvPr/>
              </p:nvSpPr>
              <p:spPr>
                <a:xfrm>
                  <a:off x="3582938" y="1548348"/>
                  <a:ext cx="2397442" cy="2397442"/>
                </a:xfrm>
                <a:prstGeom prst="ellipse">
                  <a:avLst/>
                </a:prstGeom>
                <a:solidFill>
                  <a:schemeClr val="accent6"/>
                </a:solidFill>
                <a:ln w="25400" cap="flat" cmpd="sng" algn="ctr">
                  <a:solidFill>
                    <a:srgbClr val="FFFFFF">
                      <a:hueOff val="0"/>
                      <a:satOff val="0"/>
                      <a:lumOff val="0"/>
                      <a:alphaOff val="0"/>
                    </a:srgbClr>
                  </a:solidFill>
                  <a:prstDash val="solid"/>
                </a:ln>
                <a:effectLst/>
              </p:spPr>
              <p:txBody>
                <a:bodyPr/>
                <a:lstStyle/>
                <a:p>
                  <a:pPr marL="0" marR="0" lvl="0" indent="0" defTabSz="4572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333333"/>
                    </a:solidFill>
                    <a:effectLst/>
                    <a:uLnTx/>
                    <a:uFillTx/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Oval 8">
                  <a:extLst>
                    <a:ext uri="{FF2B5EF4-FFF2-40B4-BE49-F238E27FC236}">
                      <a16:creationId xmlns:a16="http://schemas.microsoft.com/office/drawing/2014/main" id="{1E430067-A6CE-AF1B-F80A-8E19CE2A47BA}"/>
                    </a:ext>
                  </a:extLst>
                </p:cNvPr>
                <p:cNvSpPr txBox="1"/>
                <p:nvPr/>
              </p:nvSpPr>
              <p:spPr>
                <a:xfrm>
                  <a:off x="3895706" y="1893487"/>
                  <a:ext cx="1758124" cy="172701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</p:spPr>
              <p:txBody>
                <a:bodyPr spcFirstLastPara="0" vert="horz" wrap="square" lIns="0" tIns="0" rIns="0" bIns="0" numCol="1" spcCol="1270" anchor="ctr" anchorCtr="0">
                  <a:noAutofit/>
                </a:bodyPr>
                <a:lstStyle/>
                <a:p>
                  <a:pPr marL="0" marR="0" lvl="0" indent="0" algn="ctr" defTabSz="933450" eaLnBrk="1" fontAlgn="auto" latinLnBrk="0" hangingPunct="1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vi-V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Yếu tố nguy cơ về mức độ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nặng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của</a:t>
                  </a:r>
                  <a:r>
                    <a:rPr kumimoji="0" lang="en-US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 </a:t>
                  </a:r>
                  <a:r>
                    <a:rPr kumimoji="0" lang="en-US" sz="20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Arial"/>
                      <a:cs typeface="Arial"/>
                    </a:rPr>
                    <a:t>bệnh</a:t>
                  </a:r>
                  <a:endParaRPr kumimoji="0" lang="vi-V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Arial"/>
                    <a:cs typeface="Arial"/>
                  </a:endParaRPr>
                </a:p>
              </p:txBody>
            </p:sp>
          </p:grpSp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E8FAE5-E68E-4F7F-6A5B-02C18B181E6E}"/>
                </a:ext>
              </a:extLst>
            </p:cNvPr>
            <p:cNvSpPr/>
            <p:nvPr/>
          </p:nvSpPr>
          <p:spPr>
            <a:xfrm>
              <a:off x="8069136" y="3095191"/>
              <a:ext cx="4032070" cy="20421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Sử dụng carbapenem và/hoặc fluoroquinolone gần đây </a:t>
              </a:r>
              <a:b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cs typeface="Arial"/>
                </a:rPr>
              </a:b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(trong vòng 3 tháng)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1,3</a:t>
              </a: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Hai lần nhập viện gần đây (trong vòng 12 tháng)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1-3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Nguy cơ khu trú CRE (ví dụ: bùng phát tại bệnh viện, ICU hay đi tới vùng lưu hành dịch cao)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1,3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Bệnh đồng mắc cho thấy mức sử dụng kháng sinh cao </a:t>
              </a:r>
              <a:b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cs typeface="Arial"/>
                </a:rPr>
              </a:b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(ví dụ: COPD, xơ nang, tiểu đường)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1-3,5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87313" algn="l"/>
                </a:tabLst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Thiết bị tạm thời và thiết bị xâm lấn vĩnh viễn </a:t>
              </a:r>
              <a:br>
                <a:rPr kumimoji="0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cs typeface="Arial"/>
                </a:rPr>
              </a:b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(ví dụ: ống thông, máy thở)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chemeClr val="tx2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1-3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1D1FD4B-1D4A-42A2-CAF2-E00DD43D6CC7}"/>
                </a:ext>
              </a:extLst>
            </p:cNvPr>
            <p:cNvSpPr/>
            <p:nvPr/>
          </p:nvSpPr>
          <p:spPr>
            <a:xfrm>
              <a:off x="849996" y="3629118"/>
              <a:ext cx="3139737" cy="11582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Nhiễm trùng máu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4</a:t>
              </a:r>
              <a:endParaRPr kumimoji="0" lang="en-GB" sz="1200" b="0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cs typeface="Arial"/>
              </a:endParaRP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Nhiễm trùng huyết nặng/sốc nhiễm khuẩn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1,4</a:t>
              </a:r>
            </a:p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Trong nhiễm khuẩn huyết, tình trạng không cải thiện trong vòng 24-48 giờ kể từ thời điểm khởi phát</a:t>
              </a:r>
              <a:r>
                <a:rPr kumimoji="0" lang="vi-VN" sz="1200" b="0" i="0" u="none" strike="noStrike" kern="0" cap="none" spc="0" normalizeH="0" baseline="3000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ea typeface="Arial"/>
                  <a:cs typeface="Arial"/>
                </a:rPr>
                <a:t>4</a:t>
              </a:r>
              <a:endParaRPr kumimoji="0" lang="en-GB" sz="1200" b="0" i="0" u="none" strike="noStrike" kern="0" cap="none" spc="0" normalizeH="0" baseline="3000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cs typeface="Arial"/>
              </a:endParaRPr>
            </a:p>
          </p:txBody>
        </p:sp>
      </p:grpSp>
      <p:sp>
        <p:nvSpPr>
          <p:cNvPr id="33" name="Text Placeholder 16">
            <a:extLst>
              <a:ext uri="{FF2B5EF4-FFF2-40B4-BE49-F238E27FC236}">
                <a16:creationId xmlns:a16="http://schemas.microsoft.com/office/drawing/2014/main" id="{451D3839-13DA-B234-069D-59A1897D5F2B}"/>
              </a:ext>
            </a:extLst>
          </p:cNvPr>
          <p:cNvSpPr txBox="1">
            <a:spLocks/>
          </p:cNvSpPr>
          <p:nvPr/>
        </p:nvSpPr>
        <p:spPr>
          <a:xfrm>
            <a:off x="560026" y="6053167"/>
            <a:ext cx="10954967" cy="48098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ClrTx/>
              <a:buSzPct val="100000"/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1698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Tx/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714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171450" algn="l" defTabSz="914400" rtl="0" eaLnBrk="1" latinLnBrk="0" hangingPunct="1">
              <a:lnSpc>
                <a:spcPct val="90000"/>
              </a:lnSpc>
              <a:spcBef>
                <a:spcPts val="200"/>
              </a:spcBef>
              <a:buClrTx/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89025" indent="-114300" algn="l" defTabSz="914400" rtl="0" eaLnBrk="1" latinLnBrk="0" hangingPunct="1">
              <a:lnSpc>
                <a:spcPct val="90000"/>
              </a:lnSpc>
              <a:spcBef>
                <a:spcPts val="100"/>
              </a:spcBef>
              <a:buClrTx/>
              <a:buFont typeface="Arial" panose="020B0604020202020204" pitchFamily="34" charset="0"/>
              <a:buChar char="•"/>
              <a:defRPr sz="12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br>
              <a:rPr lang="vi-VN" sz="800">
                <a:solidFill>
                  <a:schemeClr val="bg1"/>
                </a:solidFill>
              </a:rPr>
            </a:br>
            <a:r>
              <a:rPr lang="vi-VN" sz="800">
                <a:solidFill>
                  <a:schemeClr val="bg1"/>
                </a:solidFill>
                <a:latin typeface="Arial"/>
                <a:ea typeface="Arial"/>
                <a:cs typeface="Arial"/>
              </a:rPr>
              <a:t>CRE, Enterobacterale kháng carbapenem; COPD, bệnh phổi tắc nghẽn mạn tính; HAP/VAP, viêm phổi bệnh viện/viêm phổi liên quan đến máy thở; ICU, đơn vị chăm sóc tích cực; MDR, kháng đa thuốc.</a:t>
            </a:r>
          </a:p>
          <a:p>
            <a:pPr algn="r"/>
            <a:r>
              <a:rPr lang="vi-VN" sz="800">
                <a:solidFill>
                  <a:schemeClr val="bg1"/>
                </a:solidFill>
                <a:latin typeface="Arial"/>
                <a:ea typeface="Arial"/>
                <a:cs typeface="Arial"/>
              </a:rPr>
              <a:t>1. Bassetti M, et al</a:t>
            </a:r>
            <a:r>
              <a:rPr lang="vi-VN" sz="8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. Curr Opin Crit Care </a:t>
            </a:r>
            <a:r>
              <a:rPr lang="vi-VN" sz="800">
                <a:solidFill>
                  <a:schemeClr val="bg1"/>
                </a:solidFill>
                <a:latin typeface="Arial"/>
                <a:ea typeface="Arial"/>
                <a:cs typeface="Arial"/>
              </a:rPr>
              <a:t>2018;24:385-93; 2. De Waele JJ, et al. </a:t>
            </a:r>
            <a:r>
              <a:rPr lang="vi-VN" sz="8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Intensive Care Med </a:t>
            </a:r>
            <a:r>
              <a:rPr lang="vi-VN" sz="800">
                <a:solidFill>
                  <a:schemeClr val="bg1"/>
                </a:solidFill>
                <a:latin typeface="Arial"/>
                <a:ea typeface="Arial"/>
                <a:cs typeface="Arial"/>
              </a:rPr>
              <a:t>2018;44:189-96; 3. Bassetti M, et al. </a:t>
            </a:r>
            <a:r>
              <a:rPr lang="vi-VN" sz="8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Expert Rev Anti Infect Ther </a:t>
            </a:r>
            <a:r>
              <a:rPr lang="vi-VN" sz="800">
                <a:solidFill>
                  <a:schemeClr val="bg1"/>
                </a:solidFill>
                <a:latin typeface="Arial"/>
                <a:ea typeface="Arial"/>
                <a:cs typeface="Arial"/>
              </a:rPr>
              <a:t>2017;15:55-65.</a:t>
            </a:r>
            <a:br>
              <a:rPr lang="vi-VN" sz="800">
                <a:solidFill>
                  <a:schemeClr val="bg1"/>
                </a:solidFill>
              </a:rPr>
            </a:br>
            <a:r>
              <a:rPr lang="vi-VN" sz="800">
                <a:solidFill>
                  <a:schemeClr val="bg1"/>
                </a:solidFill>
                <a:latin typeface="Arial"/>
                <a:ea typeface="Arial"/>
                <a:cs typeface="Arial"/>
              </a:rPr>
              <a:t>4. Albur M, et al. </a:t>
            </a:r>
            <a:r>
              <a:rPr lang="vi-VN" sz="8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Ann Clin Microbiol Antimicrob</a:t>
            </a:r>
            <a:r>
              <a:rPr lang="vi-VN" sz="800">
                <a:solidFill>
                  <a:schemeClr val="bg1"/>
                </a:solidFill>
                <a:latin typeface="Arial"/>
                <a:ea typeface="Arial"/>
                <a:cs typeface="Arial"/>
              </a:rPr>
              <a:t> 2016;15:23; 5. Miller B, et al. </a:t>
            </a:r>
            <a:r>
              <a:rPr lang="vi-VN" sz="800" i="1">
                <a:solidFill>
                  <a:schemeClr val="bg1"/>
                </a:solidFill>
                <a:latin typeface="Arial"/>
                <a:ea typeface="Arial"/>
                <a:cs typeface="Arial"/>
              </a:rPr>
              <a:t>Antimicrob Agents Chemother </a:t>
            </a:r>
            <a:r>
              <a:rPr lang="vi-VN" sz="800">
                <a:solidFill>
                  <a:schemeClr val="bg1"/>
                </a:solidFill>
                <a:latin typeface="Arial"/>
                <a:ea typeface="Arial"/>
                <a:cs typeface="Arial"/>
              </a:rPr>
              <a:t>2016;60:4387-90. </a:t>
            </a:r>
          </a:p>
        </p:txBody>
      </p:sp>
    </p:spTree>
    <p:extLst>
      <p:ext uri="{BB962C8B-B14F-4D97-AF65-F5344CB8AC3E}">
        <p14:creationId xmlns:p14="http://schemas.microsoft.com/office/powerpoint/2010/main" val="368478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A4BA4E-C4A0-A27D-5D23-682C23ABC7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84FD559-5559-F348-2118-01BE4182EC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1900" y="1801813"/>
            <a:ext cx="7428200" cy="3949700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EDF959B-F427-616A-B318-E9AB41F40E9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335313" y="6122008"/>
            <a:ext cx="10698927" cy="396946"/>
          </a:xfrm>
        </p:spPr>
        <p:txBody>
          <a:bodyPr/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Jean SS, </a:t>
            </a:r>
            <a:r>
              <a:rPr lang="en-US" sz="1200" dirty="0" err="1">
                <a:solidFill>
                  <a:schemeClr val="bg1"/>
                </a:solidFill>
              </a:rPr>
              <a:t>Harnod</a:t>
            </a:r>
            <a:r>
              <a:rPr lang="en-US" sz="1200" dirty="0">
                <a:solidFill>
                  <a:schemeClr val="bg1"/>
                </a:solidFill>
              </a:rPr>
              <a:t> D, Hsueh PR. Global Threat of Carbapenem-Resistant Gram-Negative Bacteria. Front Cell Infect </a:t>
            </a:r>
            <a:r>
              <a:rPr lang="en-US" sz="1200" dirty="0" err="1">
                <a:solidFill>
                  <a:schemeClr val="bg1"/>
                </a:solidFill>
              </a:rPr>
              <a:t>Microbiol</a:t>
            </a:r>
            <a:r>
              <a:rPr lang="en-US" sz="1200" dirty="0">
                <a:solidFill>
                  <a:schemeClr val="bg1"/>
                </a:solidFill>
              </a:rPr>
              <a:t>. 2022;12:823684.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6549333-69BF-F2CF-2B1E-914875C7BF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46914" y="1034371"/>
            <a:ext cx="11295782" cy="396947"/>
          </a:xfrm>
        </p:spPr>
        <p:txBody>
          <a:bodyPr/>
          <a:lstStyle/>
          <a:p>
            <a:pPr algn="just"/>
            <a:r>
              <a:rPr lang="en-US" sz="1600" dirty="0"/>
              <a:t>Annual rates of non-susceptibility to any anti-pseudomonal carbapenem agent among Pseudomonas aeruginosa cultured from three infection sources (respiratory tract, abdomen, and urinary tract) of patients hospitalized in Taiwan between 2016 and 2018.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7123A6-3513-3A26-7A94-054AAD1D8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Nguy </a:t>
            </a:r>
            <a:r>
              <a:rPr lang="en-US" dirty="0" err="1"/>
              <a:t>cơ</a:t>
            </a:r>
            <a:r>
              <a:rPr lang="en-US" dirty="0"/>
              <a:t> </a:t>
            </a:r>
            <a:r>
              <a:rPr lang="en-US" dirty="0" err="1"/>
              <a:t>đề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carbapenem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D48C359-13E8-64B8-52C2-E521D3F8003B}"/>
              </a:ext>
            </a:extLst>
          </p:cNvPr>
          <p:cNvSpPr/>
          <p:nvPr/>
        </p:nvSpPr>
        <p:spPr bwMode="gray">
          <a:xfrm>
            <a:off x="6094805" y="1610563"/>
            <a:ext cx="2191657" cy="63862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2C0743B-7AB5-6A2B-FF8E-3D2BEF6D9BE3}"/>
              </a:ext>
            </a:extLst>
          </p:cNvPr>
          <p:cNvSpPr/>
          <p:nvPr/>
        </p:nvSpPr>
        <p:spPr bwMode="gray">
          <a:xfrm>
            <a:off x="8737601" y="2249191"/>
            <a:ext cx="899885" cy="338235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29" tIns="45715" rIns="91429" bIns="4571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lnSpc>
                <a:spcPct val="90000"/>
              </a:lnSpc>
              <a:spcAft>
                <a:spcPct val="0"/>
              </a:spcAft>
              <a:buClr>
                <a:schemeClr val="accent2"/>
              </a:buClr>
              <a:buSzPct val="90000"/>
            </a:pPr>
            <a:endParaRPr lang="en-US" b="1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3550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717A7-3B2C-1E32-0B8D-0E64234FB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2388E8D-7D32-B749-1B25-A9AB17B33C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1788" r="2017" b="8201"/>
          <a:stretch/>
        </p:blipFill>
        <p:spPr>
          <a:xfrm>
            <a:off x="1988457" y="2368767"/>
            <a:ext cx="9279084" cy="37277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575387-1F85-DD9C-0B51-23726AFEA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946" y="421352"/>
            <a:ext cx="7683377" cy="17570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4717CB6-AE02-6B65-8E1B-1382D0B905DF}"/>
              </a:ext>
            </a:extLst>
          </p:cNvPr>
          <p:cNvSpPr txBox="1"/>
          <p:nvPr/>
        </p:nvSpPr>
        <p:spPr>
          <a:xfrm>
            <a:off x="7859151" y="6159649"/>
            <a:ext cx="43328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0" dirty="0">
                <a:solidFill>
                  <a:schemeClr val="bg1"/>
                </a:solidFill>
                <a:effectLst/>
                <a:latin typeface="+mj-lt"/>
              </a:rPr>
              <a:t>Palacios-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+mj-lt"/>
              </a:rPr>
              <a:t>baena</a:t>
            </a:r>
            <a:r>
              <a:rPr lang="en-US" sz="1200" i="0" dirty="0">
                <a:solidFill>
                  <a:schemeClr val="bg1"/>
                </a:solidFill>
                <a:effectLst/>
                <a:latin typeface="+mj-lt"/>
              </a:rPr>
              <a:t> et al. Clin </a:t>
            </a:r>
            <a:r>
              <a:rPr lang="en-US" sz="1200" i="0" dirty="0" err="1">
                <a:solidFill>
                  <a:schemeClr val="bg1"/>
                </a:solidFill>
                <a:effectLst/>
                <a:latin typeface="+mj-lt"/>
              </a:rPr>
              <a:t>Microbiol</a:t>
            </a:r>
            <a:r>
              <a:rPr lang="en-US" sz="1200" i="0" dirty="0">
                <a:solidFill>
                  <a:schemeClr val="bg1"/>
                </a:solidFill>
                <a:effectLst/>
                <a:latin typeface="+mj-lt"/>
              </a:rPr>
              <a:t> 2021;27:228</a:t>
            </a:r>
            <a:endParaRPr lang="en-US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80242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40242E-EEFF-0281-B777-A6666829D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>
                <a:latin typeface="+mn-lt"/>
              </a:rPr>
              <a:t>GÁNH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NẶNG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NHIỄM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KHUẨN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ĐA</a:t>
            </a:r>
            <a:r>
              <a:rPr lang="en-US" sz="4000" dirty="0">
                <a:latin typeface="+mn-lt"/>
              </a:rPr>
              <a:t> </a:t>
            </a:r>
            <a:r>
              <a:rPr lang="en-US" sz="4000" dirty="0" err="1">
                <a:latin typeface="+mn-lt"/>
              </a:rPr>
              <a:t>KHÁNG</a:t>
            </a:r>
            <a:endParaRPr lang="en-US" sz="4000" dirty="0">
              <a:latin typeface="+mn-lt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2B0EA49-ECF8-CCCB-6550-96D668C24C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5549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B7576B-0237-A615-E9D9-341EE02286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E68AAC7B-AD2B-94AB-4D2B-A849CCBCC49B}"/>
              </a:ext>
            </a:extLst>
          </p:cNvPr>
          <p:cNvSpPr txBox="1"/>
          <p:nvPr/>
        </p:nvSpPr>
        <p:spPr>
          <a:xfrm>
            <a:off x="6506235" y="6198411"/>
            <a:ext cx="56857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i="0" dirty="0">
                <a:solidFill>
                  <a:schemeClr val="bg1"/>
                </a:solidFill>
                <a:effectLst/>
              </a:rPr>
              <a:t>Righi E. J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Antimicrob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</a:t>
            </a:r>
            <a:r>
              <a:rPr lang="en-US" sz="1200" i="0" dirty="0" err="1">
                <a:solidFill>
                  <a:schemeClr val="bg1"/>
                </a:solidFill>
                <a:effectLst/>
              </a:rPr>
              <a:t>Chemother</a:t>
            </a:r>
            <a:r>
              <a:rPr lang="en-US" sz="1200" i="0" dirty="0">
                <a:solidFill>
                  <a:schemeClr val="bg1"/>
                </a:solidFill>
                <a:effectLst/>
              </a:rPr>
              <a:t> . 2017 Mar 1;72(3):668-677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C1079BD-8316-563D-FC8D-FD5B3EC96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914" y="484632"/>
            <a:ext cx="11295782" cy="576192"/>
          </a:xfrm>
        </p:spPr>
        <p:txBody>
          <a:bodyPr/>
          <a:lstStyle/>
          <a:p>
            <a:r>
              <a:rPr lang="en-US" sz="3200" dirty="0"/>
              <a:t>Nguy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nhiễm</a:t>
            </a:r>
            <a:r>
              <a:rPr lang="en-US" sz="3200" dirty="0"/>
              <a:t> </a:t>
            </a:r>
            <a:r>
              <a:rPr lang="en-US" sz="3200" dirty="0" err="1"/>
              <a:t>khuẩn</a:t>
            </a:r>
            <a:r>
              <a:rPr lang="en-US" sz="3200" dirty="0"/>
              <a:t> </a:t>
            </a:r>
            <a:r>
              <a:rPr lang="en-US" sz="3200" dirty="0" err="1"/>
              <a:t>đề</a:t>
            </a:r>
            <a:r>
              <a:rPr lang="en-US" sz="3200" dirty="0"/>
              <a:t> </a:t>
            </a:r>
            <a:r>
              <a:rPr lang="en-US" sz="3200" dirty="0" err="1"/>
              <a:t>kháng</a:t>
            </a:r>
            <a:r>
              <a:rPr lang="en-US" sz="3200" dirty="0"/>
              <a:t> carbapenem</a:t>
            </a:r>
          </a:p>
        </p:txBody>
      </p:sp>
      <p:pic>
        <p:nvPicPr>
          <p:cNvPr id="6" name="New picture">
            <a:extLst>
              <a:ext uri="{FF2B5EF4-FFF2-40B4-BE49-F238E27FC236}">
                <a16:creationId xmlns:a16="http://schemas.microsoft.com/office/drawing/2014/main" id="{34193C65-BDBB-9B12-B455-0BDB49D8E0F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33" y="2315669"/>
            <a:ext cx="11295063" cy="33635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1EA5E-E36C-78DA-6309-66C89C49DEDD}"/>
              </a:ext>
            </a:extLst>
          </p:cNvPr>
          <p:cNvSpPr txBox="1"/>
          <p:nvPr/>
        </p:nvSpPr>
        <p:spPr bwMode="gray">
          <a:xfrm>
            <a:off x="2883520" y="1398988"/>
            <a:ext cx="59411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A2A2A"/>
                </a:solidFill>
                <a:latin typeface="+mj-lt"/>
              </a:rPr>
              <a:t>T</a:t>
            </a:r>
            <a:r>
              <a:rPr lang="en-US" sz="2000" b="1" i="0" dirty="0">
                <a:solidFill>
                  <a:srgbClr val="2A2A2A"/>
                </a:solidFill>
                <a:effectLst/>
                <a:latin typeface="+mj-lt"/>
              </a:rPr>
              <a:t>he association of carbapenem resistance with previous carbapenem exposure</a:t>
            </a:r>
            <a:endParaRPr lang="en-US" sz="20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294757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ABA557-E6DC-BE57-57C6-C2D152AC2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AE04E-0A7A-2431-43A4-D6E317F02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F6A71C-E6D0-A9C0-CD24-B88D399A6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520A4A6-3FB0-41BF-06F8-D0F879D55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85CDB0-8E6A-6DED-5F75-7523C1009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AutoShape 2" descr="Suing for Hospital-Acquired Infections | Medlegal360">
            <a:extLst>
              <a:ext uri="{FF2B5EF4-FFF2-40B4-BE49-F238E27FC236}">
                <a16:creationId xmlns:a16="http://schemas.microsoft.com/office/drawing/2014/main" id="{D253ED14-AF07-0DFD-37F9-71B1575B452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Suing for Hospital-Acquired Infections | Medlegal360">
            <a:extLst>
              <a:ext uri="{FF2B5EF4-FFF2-40B4-BE49-F238E27FC236}">
                <a16:creationId xmlns:a16="http://schemas.microsoft.com/office/drawing/2014/main" id="{1100723D-763D-01BE-2CC9-7DD3732125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Suing for Hospital-Acquired Infections | Medlegal360">
            <a:extLst>
              <a:ext uri="{FF2B5EF4-FFF2-40B4-BE49-F238E27FC236}">
                <a16:creationId xmlns:a16="http://schemas.microsoft.com/office/drawing/2014/main" id="{C59F5119-B703-1A2D-79E1-E37E358840F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51418E-ABC0-D72C-CB35-0A60A9521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9829"/>
            <a:ext cx="12192000" cy="28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0651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48FAD-C58C-2478-8D81-02D731D625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EFDF02F2-B381-18F6-5034-5888DB549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+mn-lt"/>
              </a:rPr>
              <a:t>Làm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sao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phòng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ngừa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nhiễm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đa</a:t>
            </a:r>
            <a:r>
              <a:rPr lang="en-US" dirty="0">
                <a:latin typeface="+mn-lt"/>
              </a:rPr>
              <a:t> </a:t>
            </a:r>
            <a:r>
              <a:rPr lang="en-US" dirty="0" err="1">
                <a:latin typeface="+mn-lt"/>
              </a:rPr>
              <a:t>kháng</a:t>
            </a:r>
            <a:endParaRPr lang="en-US" dirty="0"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527D86F-985C-E1F7-17BF-19721D93FE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93529A-B91F-4EC0-579E-AB9F250A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Thời gian soạn bài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D8B5A-EBC7-D633-ADAF-00AA47E51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AutoShape 2" descr="Suing for Hospital-Acquired Infections | Medlegal360">
            <a:extLst>
              <a:ext uri="{FF2B5EF4-FFF2-40B4-BE49-F238E27FC236}">
                <a16:creationId xmlns:a16="http://schemas.microsoft.com/office/drawing/2014/main" id="{316D16A1-5E78-F72A-C0E4-8818DBDC11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Suing for Hospital-Acquired Infections | Medlegal360">
            <a:extLst>
              <a:ext uri="{FF2B5EF4-FFF2-40B4-BE49-F238E27FC236}">
                <a16:creationId xmlns:a16="http://schemas.microsoft.com/office/drawing/2014/main" id="{918AF987-E7E0-DFDD-BC01-BACB7D84B7C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Suing for Hospital-Acquired Infections | Medlegal360">
            <a:extLst>
              <a:ext uri="{FF2B5EF4-FFF2-40B4-BE49-F238E27FC236}">
                <a16:creationId xmlns:a16="http://schemas.microsoft.com/office/drawing/2014/main" id="{DD1F696D-115E-E1D5-5DE9-9402B91CD0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7874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586F3-12A7-1E0A-366A-5BBCDEB5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C9AD2-B42D-0800-882C-47FEC9E97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10918C-6AA4-22B7-2FB9-4EEF5AC49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24ABD4-F4E1-45A5-C030-DB76D488E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33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E78A47-39EC-48EE-F830-596945ED7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393" y="-74428"/>
            <a:ext cx="106037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390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2588F-E4B5-EAFB-6ABF-C7F6036C2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C0C4-A609-3828-E361-84AC4051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F6FE31-08FC-45D6-5C71-F227104305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0C0489-2426-767E-6D61-4A132AAFD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BB3F49-5298-32B2-3AEC-B030503FF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AutoShape 2" descr="Suing for Hospital-Acquired Infections | Medlegal360">
            <a:extLst>
              <a:ext uri="{FF2B5EF4-FFF2-40B4-BE49-F238E27FC236}">
                <a16:creationId xmlns:a16="http://schemas.microsoft.com/office/drawing/2014/main" id="{7AA9D848-2F4B-9F86-D8D6-6B31D46B2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Suing for Hospital-Acquired Infections | Medlegal360">
            <a:extLst>
              <a:ext uri="{FF2B5EF4-FFF2-40B4-BE49-F238E27FC236}">
                <a16:creationId xmlns:a16="http://schemas.microsoft.com/office/drawing/2014/main" id="{CED78E2F-D57C-396C-989B-98B53937E88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6" descr="Suing for Hospital-Acquired Infections | Medlegal360">
            <a:extLst>
              <a:ext uri="{FF2B5EF4-FFF2-40B4-BE49-F238E27FC236}">
                <a16:creationId xmlns:a16="http://schemas.microsoft.com/office/drawing/2014/main" id="{8D0D1BDC-D632-D3C8-BE7E-DDD9257006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6" name="Picture 8" descr="Fig. 1">
            <a:extLst>
              <a:ext uri="{FF2B5EF4-FFF2-40B4-BE49-F238E27FC236}">
                <a16:creationId xmlns:a16="http://schemas.microsoft.com/office/drawing/2014/main" id="{96B77301-C78B-2136-8AE2-EF1B76D49A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" y="0"/>
            <a:ext cx="115554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0449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0AB88-BBD9-4B4E-0CD6-CB287FD21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Các </a:t>
            </a:r>
            <a:r>
              <a:rPr lang="en-US" dirty="0" err="1"/>
              <a:t>gói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phòng</a:t>
            </a:r>
            <a:r>
              <a:rPr lang="en-US" dirty="0"/>
              <a:t> </a:t>
            </a:r>
            <a:r>
              <a:rPr lang="en-US" dirty="0" err="1"/>
              <a:t>ngừa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khuẩn</a:t>
            </a: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A12C09B-2B40-9AC4-783C-7F974FA485C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7587880"/>
              </p:ext>
            </p:extLst>
          </p:nvPr>
        </p:nvGraphicFramePr>
        <p:xfrm>
          <a:off x="6981198" y="2031391"/>
          <a:ext cx="4671051" cy="4461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33364557-7023-C406-21CD-BB61245AD5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68289"/>
            <a:ext cx="7226102" cy="24576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73FD5E-A2B8-9668-F377-0C988449D9A2}"/>
              </a:ext>
            </a:extLst>
          </p:cNvPr>
          <p:cNvSpPr txBox="1"/>
          <p:nvPr/>
        </p:nvSpPr>
        <p:spPr>
          <a:xfrm>
            <a:off x="887820" y="4141381"/>
            <a:ext cx="53800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Các </a:t>
            </a:r>
            <a:r>
              <a:rPr lang="en-US" sz="3200" b="1" dirty="0" err="1"/>
              <a:t>gói</a:t>
            </a:r>
            <a:r>
              <a:rPr lang="en-US" sz="3200" b="1" dirty="0"/>
              <a:t> </a:t>
            </a:r>
            <a:r>
              <a:rPr lang="en-US" sz="3200" b="1" dirty="0" err="1"/>
              <a:t>chăm</a:t>
            </a:r>
            <a:r>
              <a:rPr lang="en-US" sz="3200" b="1" dirty="0"/>
              <a:t> </a:t>
            </a:r>
            <a:r>
              <a:rPr lang="en-US" sz="3200" b="1" dirty="0" err="1"/>
              <a:t>sóc</a:t>
            </a:r>
            <a:r>
              <a:rPr lang="en-US" sz="3200" b="1" dirty="0"/>
              <a:t> 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nền</a:t>
            </a:r>
            <a:r>
              <a:rPr lang="en-US" sz="3200" b="1" dirty="0"/>
              <a:t> </a:t>
            </a:r>
            <a:r>
              <a:rPr lang="en-US" sz="3200" b="1" dirty="0" err="1"/>
              <a:t>tảng</a:t>
            </a:r>
            <a:r>
              <a:rPr lang="en-US" sz="3200" b="1" dirty="0"/>
              <a:t> </a:t>
            </a:r>
            <a:r>
              <a:rPr lang="en-US" sz="3200" b="1" dirty="0" err="1"/>
              <a:t>phòng</a:t>
            </a:r>
            <a:r>
              <a:rPr lang="en-US" sz="3200" b="1" dirty="0"/>
              <a:t> </a:t>
            </a:r>
            <a:r>
              <a:rPr lang="en-US" sz="3200" b="1" dirty="0" err="1"/>
              <a:t>ngừa</a:t>
            </a:r>
            <a:r>
              <a:rPr lang="en-US" sz="3200" b="1" dirty="0"/>
              <a:t> </a:t>
            </a:r>
            <a:r>
              <a:rPr lang="en-US" sz="3200" b="1" dirty="0" err="1"/>
              <a:t>nhiễm</a:t>
            </a:r>
            <a:r>
              <a:rPr lang="en-US" sz="3200" b="1" dirty="0"/>
              <a:t> </a:t>
            </a:r>
            <a:r>
              <a:rPr lang="en-US" sz="3200" b="1" dirty="0" err="1"/>
              <a:t>khuẩn</a:t>
            </a:r>
            <a:r>
              <a:rPr lang="en-US" sz="32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94474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FBA6A-1212-8BB3-0B9A-6D69D6B1C5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DC4D-15CC-8C5B-96B5-35903E241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VAP BUNDLE CARE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AD75BA-67DD-3EA8-DECA-02BA89A18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874" y="1053337"/>
            <a:ext cx="10451230" cy="5624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1973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94F3D-79AE-BC81-A3C1-E83CEE8BA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C1BB39-A66F-3D40-FC03-1EC9742F5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VAP BUNDLE CARE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B60418-1B1C-DC2E-34C2-BFD8961DA7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2626"/>
            <a:ext cx="7827818" cy="24871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95328E-A9C9-91B6-2932-7052B8381CF6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5F4624-6775-9AAE-A0FF-4B6AD0281118}"/>
              </a:ext>
            </a:extLst>
          </p:cNvPr>
          <p:cNvSpPr txBox="1"/>
          <p:nvPr/>
        </p:nvSpPr>
        <p:spPr>
          <a:xfrm>
            <a:off x="722759" y="4336556"/>
            <a:ext cx="9154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tuân</a:t>
            </a:r>
            <a:r>
              <a:rPr lang="en-US" dirty="0"/>
              <a:t> </a:t>
            </a:r>
            <a:r>
              <a:rPr lang="en-US" dirty="0" err="1"/>
              <a:t>thủ</a:t>
            </a:r>
            <a:r>
              <a:rPr lang="en-US" dirty="0"/>
              <a:t> </a:t>
            </a:r>
            <a:r>
              <a:rPr lang="en-US" dirty="0" err="1"/>
              <a:t>gói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sóc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684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thở</a:t>
            </a:r>
            <a:r>
              <a:rPr lang="en-US" dirty="0"/>
              <a:t> </a:t>
            </a:r>
            <a:r>
              <a:rPr lang="en-US" dirty="0" err="1"/>
              <a:t>máy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Nhật </a:t>
            </a:r>
            <a:r>
              <a:rPr lang="en-US" dirty="0" err="1"/>
              <a:t>Bản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2 </a:t>
            </a:r>
            <a:r>
              <a:rPr lang="en-US" dirty="0" err="1"/>
              <a:t>năm</a:t>
            </a:r>
            <a:r>
              <a:rPr lang="en-US" dirty="0"/>
              <a:t> 2018 </a:t>
            </a:r>
            <a:r>
              <a:rPr lang="en-US" dirty="0" err="1"/>
              <a:t>đến</a:t>
            </a:r>
            <a:r>
              <a:rPr lang="en-US" dirty="0"/>
              <a:t> 2020</a:t>
            </a:r>
          </a:p>
        </p:txBody>
      </p:sp>
    </p:spTree>
    <p:extLst>
      <p:ext uri="{BB962C8B-B14F-4D97-AF65-F5344CB8AC3E}">
        <p14:creationId xmlns:p14="http://schemas.microsoft.com/office/powerpoint/2010/main" val="17702880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D1B689-F362-7E56-9336-43F7369244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8712A-A374-F628-6EF9-E4F919FA7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VAP BUNDLE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2454E-E26D-516A-79A5-BA44B230BE8D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8A6A67-BB15-7C86-7CB6-83D9F1F2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263" y="1505965"/>
            <a:ext cx="4896639" cy="41391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2466C74-D955-676C-549E-76AC3158D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3485" y="1918002"/>
            <a:ext cx="6972810" cy="316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4617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2591A2-4FC9-AED8-C6C0-F4E59FE330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531E4-DC61-D642-707C-3612CE0E5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VAP BUNDLE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3300A3-49CE-B552-CCCA-FBC383D1911C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FAEAD-97BD-3A61-3FF1-508CB6437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7570" y="1047307"/>
            <a:ext cx="7396360" cy="53925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4CBB6E5-24FC-5B54-2D19-B7EC71AF5F59}"/>
              </a:ext>
            </a:extLst>
          </p:cNvPr>
          <p:cNvSpPr/>
          <p:nvPr/>
        </p:nvSpPr>
        <p:spPr>
          <a:xfrm>
            <a:off x="6400800" y="5651205"/>
            <a:ext cx="903767" cy="31897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9E1BC5B-F213-97AA-0DCD-B7FDE877CD62}"/>
              </a:ext>
            </a:extLst>
          </p:cNvPr>
          <p:cNvSpPr txBox="1"/>
          <p:nvPr/>
        </p:nvSpPr>
        <p:spPr>
          <a:xfrm>
            <a:off x="494414" y="2163726"/>
            <a:ext cx="3353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Nhóm</a:t>
            </a:r>
            <a:r>
              <a:rPr lang="en-US" b="1" dirty="0"/>
              <a:t> </a:t>
            </a:r>
            <a:r>
              <a:rPr lang="en-US" b="1" dirty="0" err="1"/>
              <a:t>bệnh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được</a:t>
            </a:r>
            <a:r>
              <a:rPr lang="en-US" b="1" dirty="0"/>
              <a:t> </a:t>
            </a:r>
            <a:r>
              <a:rPr lang="en-US" b="1" dirty="0" err="1"/>
              <a:t>tuân</a:t>
            </a:r>
            <a:r>
              <a:rPr lang="en-US" b="1" dirty="0"/>
              <a:t> </a:t>
            </a:r>
            <a:r>
              <a:rPr lang="en-US" b="1" dirty="0" err="1"/>
              <a:t>thủ</a:t>
            </a:r>
            <a:r>
              <a:rPr lang="en-US" b="1" dirty="0"/>
              <a:t> </a:t>
            </a:r>
            <a:r>
              <a:rPr lang="en-US" b="1" dirty="0" err="1"/>
              <a:t>gói</a:t>
            </a:r>
            <a:r>
              <a:rPr lang="en-US" b="1" dirty="0"/>
              <a:t> </a:t>
            </a:r>
            <a:r>
              <a:rPr lang="en-US" b="1" dirty="0" err="1"/>
              <a:t>phòng</a:t>
            </a:r>
            <a:r>
              <a:rPr lang="en-US" b="1" dirty="0"/>
              <a:t> </a:t>
            </a:r>
            <a:r>
              <a:rPr lang="en-US" b="1" dirty="0" err="1"/>
              <a:t>ngừa</a:t>
            </a:r>
            <a:r>
              <a:rPr lang="en-US" b="1" dirty="0"/>
              <a:t> VAP</a:t>
            </a:r>
          </a:p>
          <a:p>
            <a:r>
              <a:rPr lang="en-US" b="1" dirty="0"/>
              <a:t>- </a:t>
            </a: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đánh</a:t>
            </a:r>
            <a:r>
              <a:rPr lang="en-US" b="1" dirty="0"/>
              <a:t> </a:t>
            </a:r>
            <a:r>
              <a:rPr lang="en-US" b="1" dirty="0" err="1"/>
              <a:t>giá</a:t>
            </a:r>
            <a:r>
              <a:rPr lang="en-US" b="1" dirty="0"/>
              <a:t> </a:t>
            </a:r>
            <a:r>
              <a:rPr lang="en-US" b="1" dirty="0" err="1"/>
              <a:t>rút</a:t>
            </a:r>
            <a:r>
              <a:rPr lang="en-US" b="1" dirty="0"/>
              <a:t> </a:t>
            </a:r>
            <a:r>
              <a:rPr lang="en-US" b="1" dirty="0" err="1"/>
              <a:t>NKQ</a:t>
            </a:r>
            <a:r>
              <a:rPr lang="en-US" b="1" dirty="0"/>
              <a:t> </a:t>
            </a:r>
            <a:r>
              <a:rPr lang="en-US" b="1" dirty="0" err="1"/>
              <a:t>liên</a:t>
            </a:r>
            <a:r>
              <a:rPr lang="en-US" b="1" dirty="0"/>
              <a:t> </a:t>
            </a:r>
            <a:r>
              <a:rPr lang="en-US" b="1" dirty="0" err="1"/>
              <a:t>quan</a:t>
            </a:r>
            <a:r>
              <a:rPr lang="en-US" b="1" dirty="0"/>
              <a:t> </a:t>
            </a:r>
            <a:r>
              <a:rPr lang="en-US" b="1" dirty="0" err="1"/>
              <a:t>đến</a:t>
            </a:r>
            <a:r>
              <a:rPr lang="en-US" b="1" dirty="0"/>
              <a:t> VAP </a:t>
            </a:r>
            <a:r>
              <a:rPr lang="en-US" b="1" dirty="0" err="1"/>
              <a:t>nhất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52011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4752E-16D9-63C3-B17A-FE8B52595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C6CF1-EF75-5FD7-122B-8ADDEC3B42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C4EB55-FF87-B2F6-36D4-1E741E099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4242DF-EA5F-B5B3-EFE1-473C94D62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3074" name="Picture 2" descr="From Cure to Crisis: Understanding the Evolution of Antibiotic-Resistant  Bacteria in Human Microbiota">
            <a:extLst>
              <a:ext uri="{FF2B5EF4-FFF2-40B4-BE49-F238E27FC236}">
                <a16:creationId xmlns:a16="http://schemas.microsoft.com/office/drawing/2014/main" id="{D3821FF6-49F7-8D8C-AE76-DA6EA7F83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4775"/>
            <a:ext cx="12192000" cy="410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98431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32588D-82C4-2F6E-2D66-1A608A5CAA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6CB82-0EB1-BC9F-D7AE-90CD6E014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CLABSI</a:t>
            </a:r>
            <a:r>
              <a:rPr lang="en-US" dirty="0"/>
              <a:t> BUNDLE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E9717C-ED8C-E0A4-D28F-D6345C6179DE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F765A4-F472-7B3B-345F-D414A58D80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906" y="-137125"/>
            <a:ext cx="5797094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8E61412-D918-BE88-CE36-278833913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" y="1410048"/>
            <a:ext cx="4672330" cy="507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551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21680-7067-CB83-FBCD-FA976FAAB3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4792F-B2E2-89C2-B665-D62D8BDE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CLABSI</a:t>
            </a:r>
            <a:r>
              <a:rPr lang="en-US" dirty="0"/>
              <a:t> BUNDLE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0B32FE-814B-2FF5-437B-97F8C97B1CE8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pic>
        <p:nvPicPr>
          <p:cNvPr id="2050" name="Picture 2" descr="Major infections following pediatric cardiac surgery pre- and post-CLABSI  bundle implementation [PeerJ]">
            <a:extLst>
              <a:ext uri="{FF2B5EF4-FFF2-40B4-BE49-F238E27FC236}">
                <a16:creationId xmlns:a16="http://schemas.microsoft.com/office/drawing/2014/main" id="{85211C10-8AF2-8633-B29C-C11E462E3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1803400"/>
            <a:ext cx="59721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jor infections following pediatric cardiac surgery pre- and post-CLABSI  bundle implementation [PeerJ]">
            <a:extLst>
              <a:ext uri="{FF2B5EF4-FFF2-40B4-BE49-F238E27FC236}">
                <a16:creationId xmlns:a16="http://schemas.microsoft.com/office/drawing/2014/main" id="{D672A583-532E-129E-6A4D-83C77352E7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89"/>
          <a:stretch>
            <a:fillRect/>
          </a:stretch>
        </p:blipFill>
        <p:spPr bwMode="auto">
          <a:xfrm>
            <a:off x="6043613" y="1854200"/>
            <a:ext cx="5972175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17883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85F79-3BDF-44E4-FF66-EEF324B838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98530-FC35-546D-67B5-81A174DC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CAUTI</a:t>
            </a:r>
            <a:r>
              <a:rPr lang="en-US" dirty="0"/>
              <a:t> BUNDLE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C1764-88D4-4E78-201F-266C4D417109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2DD1313-EC47-9F2A-30F1-9F8ADDA0F3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550" y="1070018"/>
            <a:ext cx="9320750" cy="529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69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7DD48A-0C04-C672-A842-938A504389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139B7-21D5-7879-E63D-3CDA6A57F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CAUTI</a:t>
            </a:r>
            <a:r>
              <a:rPr lang="en-US" dirty="0"/>
              <a:t> BUNDLE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F4FE5D-D185-1C30-82B8-9AC1364E191E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0585AF-D1FB-9737-657A-8A375D2AD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450" y="1047264"/>
            <a:ext cx="8167136" cy="507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2664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36516-205F-86AA-ED12-8C2CB871E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EDE9-50C5-E3F8-6F11-49013135A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CAUTI</a:t>
            </a:r>
            <a:r>
              <a:rPr lang="en-US" dirty="0"/>
              <a:t> BUNDLE CARE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F7D1C9-6F57-3789-DD83-C99075687076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D27BEE-A428-4977-42E7-DC99AA3D1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58" y="0"/>
            <a:ext cx="110596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95683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FA8A3-FE3B-2136-3653-88854A2AE9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BF513B-5616-8E57-DD7A-84469881C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DECOLONIZATION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8372A0-B2AD-8117-17A2-BD04495F26C2}"/>
              </a:ext>
            </a:extLst>
          </p:cNvPr>
          <p:cNvSpPr txBox="1"/>
          <p:nvPr/>
        </p:nvSpPr>
        <p:spPr>
          <a:xfrm>
            <a:off x="47107" y="6488668"/>
            <a:ext cx="61098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Global Health &amp; Medicine. 2023; 5(1):33-39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175DC-F332-2B75-8E4C-0FC8394A4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0547"/>
            <a:ext cx="6406231" cy="19696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433C57-4349-418B-4E08-1201993C4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3290673"/>
            <a:ext cx="10312400" cy="312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357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FCC3-5F2B-4E2B-1EF1-44F7E6A19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Surveillance for Colonization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9C656E-8FE7-D342-25E7-C3B25D5311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27" y="1529256"/>
            <a:ext cx="5638800" cy="2442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866AB-68C3-DA18-44F2-63788955C57F}"/>
              </a:ext>
            </a:extLst>
          </p:cNvPr>
          <p:cNvSpPr txBox="1"/>
          <p:nvPr/>
        </p:nvSpPr>
        <p:spPr>
          <a:xfrm>
            <a:off x="1105786" y="4380614"/>
            <a:ext cx="84263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P: 338 </a:t>
            </a:r>
            <a:r>
              <a:rPr lang="en-US" b="1" dirty="0" err="1"/>
              <a:t>bệnh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nhập</a:t>
            </a:r>
            <a:r>
              <a:rPr lang="en-US" b="1" dirty="0"/>
              <a:t> ICU </a:t>
            </a:r>
            <a:r>
              <a:rPr lang="en-US" b="1" dirty="0" err="1"/>
              <a:t>trong</a:t>
            </a:r>
            <a:r>
              <a:rPr lang="en-US" b="1" dirty="0"/>
              <a:t> 24 </a:t>
            </a:r>
            <a:r>
              <a:rPr lang="en-US" b="1" dirty="0" err="1"/>
              <a:t>giờ</a:t>
            </a:r>
            <a:endParaRPr lang="en-US" b="1" dirty="0"/>
          </a:p>
          <a:p>
            <a:r>
              <a:rPr lang="en-US" b="1" dirty="0"/>
              <a:t>I: </a:t>
            </a:r>
            <a:r>
              <a:rPr lang="en-US" b="1" dirty="0" err="1"/>
              <a:t>Phết</a:t>
            </a:r>
            <a:r>
              <a:rPr lang="en-US" b="1" dirty="0"/>
              <a:t> </a:t>
            </a:r>
            <a:r>
              <a:rPr lang="en-US" b="1" dirty="0" err="1"/>
              <a:t>mẫu</a:t>
            </a:r>
            <a:r>
              <a:rPr lang="en-US" b="1" dirty="0"/>
              <a:t> </a:t>
            </a:r>
            <a:r>
              <a:rPr lang="en-US" b="1" dirty="0" err="1"/>
              <a:t>trực</a:t>
            </a:r>
            <a:r>
              <a:rPr lang="en-US" b="1" dirty="0"/>
              <a:t> </a:t>
            </a:r>
            <a:r>
              <a:rPr lang="en-US" b="1" dirty="0" err="1"/>
              <a:t>tràng</a:t>
            </a:r>
            <a:r>
              <a:rPr lang="en-US" b="1" dirty="0"/>
              <a:t> </a:t>
            </a:r>
            <a:r>
              <a:rPr lang="en-US" b="1" dirty="0" err="1"/>
              <a:t>phân</a:t>
            </a:r>
            <a:r>
              <a:rPr lang="en-US" b="1" dirty="0"/>
              <a:t> </a:t>
            </a:r>
            <a:r>
              <a:rPr lang="en-US" b="1" dirty="0" err="1"/>
              <a:t>lập</a:t>
            </a:r>
            <a:r>
              <a:rPr lang="en-US" b="1" dirty="0"/>
              <a:t> </a:t>
            </a:r>
            <a:r>
              <a:rPr lang="en-US" b="1" dirty="0" err="1"/>
              <a:t>tình</a:t>
            </a:r>
            <a:r>
              <a:rPr lang="en-US" b="1" dirty="0"/>
              <a:t> </a:t>
            </a:r>
            <a:r>
              <a:rPr lang="en-US" b="1" dirty="0" err="1"/>
              <a:t>trạng</a:t>
            </a:r>
            <a:r>
              <a:rPr lang="en-US" b="1" dirty="0"/>
              <a:t> </a:t>
            </a:r>
            <a:r>
              <a:rPr lang="en-US" b="1" dirty="0" err="1"/>
              <a:t>quần</a:t>
            </a:r>
            <a:r>
              <a:rPr lang="en-US" b="1" dirty="0"/>
              <a:t> </a:t>
            </a:r>
            <a:r>
              <a:rPr lang="en-US" b="1" dirty="0" err="1"/>
              <a:t>cư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/>
              <a:t>CRE</a:t>
            </a:r>
          </a:p>
          <a:p>
            <a:pPr marL="285750" indent="-285750">
              <a:buFontTx/>
              <a:buChar char="-"/>
            </a:pPr>
            <a:r>
              <a:rPr lang="en-US" b="1" dirty="0" err="1"/>
              <a:t>Ceph</a:t>
            </a:r>
            <a:r>
              <a:rPr lang="en-US" b="1" dirty="0"/>
              <a:t>-R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Non- Col</a:t>
            </a:r>
          </a:p>
          <a:p>
            <a:r>
              <a:rPr lang="en-US" b="1" dirty="0"/>
              <a:t>O: Tiến </a:t>
            </a:r>
            <a:r>
              <a:rPr lang="en-US" b="1" dirty="0" err="1"/>
              <a:t>triển</a:t>
            </a:r>
            <a:r>
              <a:rPr lang="en-US" b="1" dirty="0"/>
              <a:t> </a:t>
            </a:r>
            <a:r>
              <a:rPr lang="en-US" b="1" dirty="0" err="1"/>
              <a:t>nhiễm</a:t>
            </a:r>
            <a:r>
              <a:rPr lang="en-US" b="1" dirty="0"/>
              <a:t> CRE </a:t>
            </a:r>
            <a:r>
              <a:rPr lang="en-US" b="1" dirty="0" err="1"/>
              <a:t>trong</a:t>
            </a:r>
            <a:r>
              <a:rPr lang="en-US" b="1" dirty="0"/>
              <a:t> 30 </a:t>
            </a:r>
            <a:r>
              <a:rPr lang="en-US" b="1" dirty="0" err="1"/>
              <a:t>ngày</a:t>
            </a:r>
            <a:r>
              <a:rPr lang="en-US" b="1" dirty="0"/>
              <a:t>, </a:t>
            </a:r>
            <a:r>
              <a:rPr lang="en-US" b="1" dirty="0" err="1"/>
              <a:t>kết</a:t>
            </a:r>
            <a:r>
              <a:rPr lang="en-US" b="1" dirty="0"/>
              <a:t> </a:t>
            </a:r>
            <a:r>
              <a:rPr lang="en-US" b="1" dirty="0" err="1"/>
              <a:t>cục</a:t>
            </a:r>
            <a:r>
              <a:rPr lang="en-US" b="1" dirty="0"/>
              <a:t> </a:t>
            </a:r>
            <a:r>
              <a:rPr lang="en-US" b="1" dirty="0" err="1"/>
              <a:t>lâm</a:t>
            </a:r>
            <a:r>
              <a:rPr lang="en-US" b="1" dirty="0"/>
              <a:t> </a:t>
            </a:r>
            <a:r>
              <a:rPr lang="en-US" b="1" dirty="0" err="1"/>
              <a:t>sàng</a:t>
            </a:r>
            <a:r>
              <a:rPr lang="en-US" b="1" dirty="0"/>
              <a:t> </a:t>
            </a:r>
            <a:r>
              <a:rPr lang="en-US" b="1" dirty="0" err="1"/>
              <a:t>tử</a:t>
            </a:r>
            <a:r>
              <a:rPr lang="en-US" b="1" dirty="0"/>
              <a:t> </a:t>
            </a:r>
            <a:r>
              <a:rPr lang="en-US" b="1" dirty="0" err="1"/>
              <a:t>vong</a:t>
            </a:r>
            <a:r>
              <a:rPr lang="en-US" b="1" dirty="0"/>
              <a:t> </a:t>
            </a:r>
            <a:r>
              <a:rPr lang="en-US" b="1" dirty="0" err="1"/>
              <a:t>trong</a:t>
            </a:r>
            <a:r>
              <a:rPr lang="en-US" b="1" dirty="0"/>
              <a:t> </a:t>
            </a:r>
            <a:r>
              <a:rPr lang="en-US" b="1" dirty="0" err="1"/>
              <a:t>vòng</a:t>
            </a:r>
            <a:r>
              <a:rPr lang="en-US" b="1" dirty="0"/>
              <a:t> 90 </a:t>
            </a:r>
            <a:r>
              <a:rPr lang="en-US" b="1" dirty="0" err="1"/>
              <a:t>ngày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78329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BF194D-B0EE-8485-C416-165530253C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975DF-7D74-4EC7-D209-95827C75A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Surveillance for Colonization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52DEB1-267C-CADF-5B45-3B56F4B8B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727" y="1529256"/>
            <a:ext cx="5638800" cy="24428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CE3A18-5E0F-637E-BFDD-4C512A623EB2}"/>
              </a:ext>
            </a:extLst>
          </p:cNvPr>
          <p:cNvSpPr txBox="1"/>
          <p:nvPr/>
        </p:nvSpPr>
        <p:spPr>
          <a:xfrm>
            <a:off x="6096000" y="1873499"/>
            <a:ext cx="591347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28% </a:t>
            </a:r>
            <a:r>
              <a:rPr lang="en-US" b="1" dirty="0" err="1"/>
              <a:t>bệnh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</a:t>
            </a:r>
            <a:r>
              <a:rPr lang="en-US" b="1" dirty="0" err="1"/>
              <a:t>quần</a:t>
            </a:r>
            <a:r>
              <a:rPr lang="en-US" b="1" dirty="0"/>
              <a:t> </a:t>
            </a:r>
            <a:r>
              <a:rPr lang="en-US" b="1" dirty="0" err="1"/>
              <a:t>cư</a:t>
            </a:r>
            <a:r>
              <a:rPr lang="en-US" b="1" dirty="0"/>
              <a:t> </a:t>
            </a:r>
            <a:r>
              <a:rPr lang="en-US" b="1" dirty="0" err="1"/>
              <a:t>VK</a:t>
            </a:r>
            <a:r>
              <a:rPr lang="en-US" b="1" dirty="0"/>
              <a:t> gram </a:t>
            </a:r>
            <a:r>
              <a:rPr lang="en-US" b="1" dirty="0" err="1"/>
              <a:t>âm</a:t>
            </a:r>
            <a:r>
              <a:rPr lang="en-US" b="1" dirty="0"/>
              <a:t> </a:t>
            </a:r>
            <a:r>
              <a:rPr lang="en-US" b="1" dirty="0" err="1"/>
              <a:t>đường</a:t>
            </a:r>
            <a:r>
              <a:rPr lang="en-US" b="1" dirty="0"/>
              <a:t> </a:t>
            </a:r>
            <a:r>
              <a:rPr lang="en-US" b="1" dirty="0" err="1"/>
              <a:t>ruột</a:t>
            </a:r>
            <a:r>
              <a:rPr lang="en-US" b="1" dirty="0"/>
              <a:t> </a:t>
            </a:r>
            <a:r>
              <a:rPr lang="en-US" b="1" dirty="0" err="1"/>
              <a:t>kháng</a:t>
            </a:r>
            <a:r>
              <a:rPr lang="en-US" b="1" dirty="0"/>
              <a:t> </a:t>
            </a:r>
            <a:r>
              <a:rPr lang="en-US" b="1" dirty="0" err="1"/>
              <a:t>thuốc</a:t>
            </a:r>
            <a:endParaRPr lang="en-US" b="1" dirty="0"/>
          </a:p>
          <a:p>
            <a:r>
              <a:rPr lang="en-US" b="1" dirty="0"/>
              <a:t> - 40% CRE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60% </a:t>
            </a:r>
            <a:r>
              <a:rPr lang="en-US" b="1" dirty="0" err="1"/>
              <a:t>Ceph</a:t>
            </a:r>
            <a:r>
              <a:rPr lang="en-US" b="1" dirty="0"/>
              <a:t>-R</a:t>
            </a:r>
          </a:p>
          <a:p>
            <a:pPr marL="285750" indent="-285750">
              <a:buFontTx/>
              <a:buChar char="-"/>
            </a:pPr>
            <a:endParaRPr lang="en-US" b="1" dirty="0"/>
          </a:p>
          <a:p>
            <a:r>
              <a:rPr lang="en-US" b="1" dirty="0"/>
              <a:t>32 </a:t>
            </a:r>
            <a:r>
              <a:rPr lang="en-US" b="1" dirty="0" err="1"/>
              <a:t>bệnh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tiến</a:t>
            </a:r>
            <a:r>
              <a:rPr lang="en-US" b="1" dirty="0"/>
              <a:t> </a:t>
            </a:r>
            <a:r>
              <a:rPr lang="en-US" b="1" dirty="0" err="1"/>
              <a:t>triễn</a:t>
            </a:r>
            <a:r>
              <a:rPr lang="en-US" b="1" dirty="0"/>
              <a:t> </a:t>
            </a:r>
            <a:r>
              <a:rPr lang="en-US" b="1" dirty="0" err="1"/>
              <a:t>NKH</a:t>
            </a:r>
            <a:r>
              <a:rPr lang="en-US" b="1" dirty="0"/>
              <a:t> do CRE</a:t>
            </a:r>
          </a:p>
          <a:p>
            <a:pPr marL="285750" indent="-285750">
              <a:buFontTx/>
              <a:buChar char="-"/>
            </a:pPr>
            <a:r>
              <a:rPr lang="en-US" b="1" dirty="0"/>
              <a:t>19 </a:t>
            </a:r>
            <a:r>
              <a:rPr lang="en-US" b="1" dirty="0" err="1"/>
              <a:t>bệnh</a:t>
            </a:r>
            <a:r>
              <a:rPr lang="en-US" b="1" dirty="0"/>
              <a:t> </a:t>
            </a:r>
            <a:r>
              <a:rPr lang="en-US" b="1" dirty="0" err="1"/>
              <a:t>nhân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CRE </a:t>
            </a:r>
            <a:r>
              <a:rPr lang="en-US" b="1" dirty="0" err="1"/>
              <a:t>quần</a:t>
            </a:r>
            <a:r>
              <a:rPr lang="en-US" b="1" dirty="0"/>
              <a:t> </a:t>
            </a:r>
            <a:r>
              <a:rPr lang="en-US" b="1" dirty="0" err="1"/>
              <a:t>cư</a:t>
            </a:r>
            <a:r>
              <a:rPr lang="en-US" b="1" dirty="0"/>
              <a:t> </a:t>
            </a:r>
            <a:r>
              <a:rPr lang="en-US" b="1" dirty="0" err="1"/>
              <a:t>trước</a:t>
            </a:r>
            <a:r>
              <a:rPr lang="en-US" b="1" dirty="0"/>
              <a:t> </a:t>
            </a:r>
            <a:r>
              <a:rPr lang="en-US" b="1" dirty="0" err="1"/>
              <a:t>đó</a:t>
            </a:r>
            <a:endParaRPr lang="en-US" b="1" dirty="0"/>
          </a:p>
          <a:p>
            <a:pPr marL="285750" indent="-285750">
              <a:buFontTx/>
              <a:buChar char="-"/>
            </a:pPr>
            <a:r>
              <a:rPr lang="en-US" b="1" dirty="0" err="1"/>
              <a:t>Không</a:t>
            </a:r>
            <a:r>
              <a:rPr lang="en-US" b="1" dirty="0"/>
              <a:t> </a:t>
            </a:r>
            <a:r>
              <a:rPr lang="en-US" b="1" dirty="0" err="1"/>
              <a:t>có</a:t>
            </a:r>
            <a:r>
              <a:rPr lang="en-US" b="1" dirty="0"/>
              <a:t> bn </a:t>
            </a:r>
            <a:r>
              <a:rPr lang="en-US" b="1" dirty="0" err="1"/>
              <a:t>nào</a:t>
            </a:r>
            <a:r>
              <a:rPr lang="en-US" b="1" dirty="0"/>
              <a:t> </a:t>
            </a:r>
            <a:r>
              <a:rPr lang="en-US" b="1" dirty="0" err="1"/>
              <a:t>Ceph</a:t>
            </a:r>
            <a:r>
              <a:rPr lang="en-US" b="1" dirty="0"/>
              <a:t> – R </a:t>
            </a:r>
            <a:r>
              <a:rPr lang="en-US" b="1" dirty="0" err="1"/>
              <a:t>tiến</a:t>
            </a:r>
            <a:r>
              <a:rPr lang="en-US" b="1" dirty="0"/>
              <a:t> </a:t>
            </a:r>
            <a:r>
              <a:rPr lang="en-US" b="1" dirty="0" err="1"/>
              <a:t>triễn</a:t>
            </a:r>
            <a:r>
              <a:rPr lang="en-US" b="1" dirty="0"/>
              <a:t> </a:t>
            </a:r>
            <a:r>
              <a:rPr lang="en-US" b="1" dirty="0" err="1"/>
              <a:t>nhiễm</a:t>
            </a:r>
            <a:r>
              <a:rPr lang="en-US" b="1" dirty="0"/>
              <a:t> CRE</a:t>
            </a:r>
          </a:p>
        </p:txBody>
      </p:sp>
    </p:spTree>
    <p:extLst>
      <p:ext uri="{BB962C8B-B14F-4D97-AF65-F5344CB8AC3E}">
        <p14:creationId xmlns:p14="http://schemas.microsoft.com/office/powerpoint/2010/main" val="42009876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87469E-9F0C-D3AC-B0FB-8530D2BBBB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C22D-94B5-8FEC-3D9A-81D8CB9D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Surveillance for Colonization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2806EC7-E5EE-453F-F021-4EFF48CE5C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2144" y="1644899"/>
            <a:ext cx="6103111" cy="45132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0C32F65-F1C3-7745-3EFE-5F06FFA7D5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5255" y="1644899"/>
            <a:ext cx="5876745" cy="434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3692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0BB5DF-A763-A871-1B95-757706F1F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9581-6B67-A4A4-DBC2-4710D7383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Surveillance for Colonization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2D22C-C051-A3C3-12F0-57D05BF8BF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0AA3D-7A05-DE37-E1B5-6F11C2303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098" y="1857108"/>
            <a:ext cx="10059804" cy="382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355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A338B-275C-CAFD-1E0C-11E527E87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B0710-415B-C9FD-973E-F08D31973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Gánh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F7E26-1A5F-B7F3-8394-A11D90256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71CB67-8A3C-B968-D546-107201458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845F8-1A9E-6736-FB3A-771AC532B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F7A9EB-781E-682E-95D1-E7234CAE9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281" y="13811"/>
            <a:ext cx="10831437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974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F594F-1F39-4399-8D48-58ABEF2ED1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23A9-01A5-7336-F9DD-967A8BCA0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KẾT</a:t>
            </a:r>
            <a:r>
              <a:rPr lang="en-US" dirty="0"/>
              <a:t> LUẬN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E07A24-7CB1-DB4F-AEF1-8E2A9189D7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khuẩn</a:t>
            </a:r>
            <a:r>
              <a:rPr lang="en-US" dirty="0"/>
              <a:t> gran (-)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gánh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ganh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y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gia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gánh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tự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 </a:t>
            </a:r>
            <a:r>
              <a:rPr lang="en-US" dirty="0" err="1"/>
              <a:t>cũng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kinh</a:t>
            </a:r>
            <a:r>
              <a:rPr lang="en-US" dirty="0"/>
              <a:t> </a:t>
            </a:r>
            <a:r>
              <a:rPr lang="en-US" dirty="0" err="1"/>
              <a:t>tế</a:t>
            </a:r>
            <a:endParaRPr lang="en-US" dirty="0"/>
          </a:p>
          <a:p>
            <a:pPr>
              <a:lnSpc>
                <a:spcPct val="110000"/>
              </a:lnSpc>
            </a:pPr>
            <a:r>
              <a:rPr lang="en-US" dirty="0"/>
              <a:t>Các </a:t>
            </a:r>
            <a:r>
              <a:rPr lang="en-US" dirty="0" err="1"/>
              <a:t>chủng</a:t>
            </a:r>
            <a:r>
              <a:rPr lang="en-US" dirty="0"/>
              <a:t> gram (-)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gặp</a:t>
            </a:r>
            <a:r>
              <a:rPr lang="en-US" dirty="0"/>
              <a:t>: </a:t>
            </a:r>
            <a:r>
              <a:rPr lang="en-US" i="1" dirty="0"/>
              <a:t>Acinetobacter </a:t>
            </a:r>
            <a:r>
              <a:rPr lang="en-US" i="1" dirty="0" err="1"/>
              <a:t>spp</a:t>
            </a:r>
            <a:r>
              <a:rPr lang="en-US" i="1" dirty="0"/>
              <a:t>, Klebsiella </a:t>
            </a:r>
            <a:r>
              <a:rPr lang="en-US" i="1" dirty="0" err="1"/>
              <a:t>spp</a:t>
            </a:r>
            <a:r>
              <a:rPr lang="en-US" i="1" dirty="0"/>
              <a:t>, Pseudomonas aeruginosa, E.coli </a:t>
            </a:r>
            <a:r>
              <a:rPr lang="en-US" i="1" dirty="0" err="1"/>
              <a:t>tốc</a:t>
            </a:r>
            <a:r>
              <a:rPr lang="en-US" i="1" dirty="0"/>
              <a:t> </a:t>
            </a:r>
            <a:r>
              <a:rPr lang="en-US" i="1" dirty="0" err="1"/>
              <a:t>độ</a:t>
            </a:r>
            <a:r>
              <a:rPr lang="en-US" i="1" dirty="0"/>
              <a:t> </a:t>
            </a:r>
            <a:r>
              <a:rPr lang="en-US" i="1" dirty="0" err="1"/>
              <a:t>đề</a:t>
            </a:r>
            <a:r>
              <a:rPr lang="en-US" i="1" dirty="0"/>
              <a:t> </a:t>
            </a:r>
            <a:r>
              <a:rPr lang="en-US" i="1" dirty="0" err="1"/>
              <a:t>kháng</a:t>
            </a:r>
            <a:r>
              <a:rPr lang="en-US" i="1" dirty="0"/>
              <a:t> </a:t>
            </a:r>
            <a:r>
              <a:rPr lang="en-US" i="1" dirty="0" err="1"/>
              <a:t>kháng</a:t>
            </a:r>
            <a:r>
              <a:rPr lang="en-US" i="1" dirty="0"/>
              <a:t> </a:t>
            </a:r>
            <a:r>
              <a:rPr lang="en-US" i="1" dirty="0" err="1"/>
              <a:t>sinh</a:t>
            </a:r>
            <a:r>
              <a:rPr lang="en-US" i="1" dirty="0"/>
              <a:t> </a:t>
            </a:r>
            <a:r>
              <a:rPr lang="en-US" i="1" dirty="0" err="1"/>
              <a:t>ngày</a:t>
            </a:r>
            <a:r>
              <a:rPr lang="en-US" i="1" dirty="0"/>
              <a:t> </a:t>
            </a:r>
            <a:r>
              <a:rPr lang="en-US" i="1" dirty="0" err="1"/>
              <a:t>càng</a:t>
            </a:r>
            <a:r>
              <a:rPr lang="en-US" i="1" dirty="0"/>
              <a:t> </a:t>
            </a:r>
            <a:r>
              <a:rPr lang="en-US" i="1" dirty="0" err="1"/>
              <a:t>cao</a:t>
            </a:r>
            <a:endParaRPr lang="en-US" i="1" dirty="0"/>
          </a:p>
          <a:p>
            <a:pPr>
              <a:lnSpc>
                <a:spcPct val="110000"/>
              </a:lnSpc>
            </a:pPr>
            <a:r>
              <a:rPr lang="en-US" i="1" dirty="0"/>
              <a:t>Các </a:t>
            </a:r>
            <a:r>
              <a:rPr lang="en-US" i="1" dirty="0" err="1"/>
              <a:t>biện</a:t>
            </a:r>
            <a:r>
              <a:rPr lang="en-US" i="1" dirty="0"/>
              <a:t> </a:t>
            </a:r>
            <a:r>
              <a:rPr lang="en-US" i="1" dirty="0" err="1"/>
              <a:t>pháp</a:t>
            </a:r>
            <a:r>
              <a:rPr lang="en-US" i="1" dirty="0"/>
              <a:t> </a:t>
            </a:r>
            <a:r>
              <a:rPr lang="en-US" i="1" dirty="0" err="1"/>
              <a:t>phòng</a:t>
            </a:r>
            <a:r>
              <a:rPr lang="en-US" i="1" dirty="0"/>
              <a:t> </a:t>
            </a:r>
            <a:r>
              <a:rPr lang="en-US" i="1" dirty="0" err="1"/>
              <a:t>ngừa</a:t>
            </a:r>
            <a:r>
              <a:rPr lang="en-US" i="1" dirty="0"/>
              <a:t> </a:t>
            </a:r>
            <a:r>
              <a:rPr lang="en-US" i="1" dirty="0" err="1"/>
              <a:t>lây</a:t>
            </a:r>
            <a:r>
              <a:rPr lang="en-US" i="1" dirty="0"/>
              <a:t> </a:t>
            </a:r>
            <a:r>
              <a:rPr lang="en-US" i="1" dirty="0" err="1"/>
              <a:t>nhiễm</a:t>
            </a:r>
            <a:r>
              <a:rPr lang="en-US" i="1" dirty="0"/>
              <a:t>, </a:t>
            </a:r>
            <a:r>
              <a:rPr lang="en-US" i="1" dirty="0" err="1"/>
              <a:t>quần</a:t>
            </a:r>
            <a:r>
              <a:rPr lang="en-US" i="1" dirty="0"/>
              <a:t> </a:t>
            </a:r>
            <a:r>
              <a:rPr lang="en-US" i="1" dirty="0" err="1"/>
              <a:t>cư</a:t>
            </a:r>
            <a:r>
              <a:rPr lang="en-US" i="1" dirty="0"/>
              <a:t> </a:t>
            </a:r>
            <a:r>
              <a:rPr lang="en-US" i="1" dirty="0" err="1"/>
              <a:t>đóng</a:t>
            </a:r>
            <a:r>
              <a:rPr lang="en-US" i="1" dirty="0"/>
              <a:t> </a:t>
            </a:r>
            <a:r>
              <a:rPr lang="en-US" i="1" dirty="0" err="1"/>
              <a:t>vai</a:t>
            </a:r>
            <a:r>
              <a:rPr lang="en-US" i="1" dirty="0"/>
              <a:t> </a:t>
            </a:r>
            <a:r>
              <a:rPr lang="en-US" i="1" dirty="0" err="1"/>
              <a:t>trò</a:t>
            </a:r>
            <a:r>
              <a:rPr lang="en-US" i="1" dirty="0"/>
              <a:t> </a:t>
            </a:r>
            <a:r>
              <a:rPr lang="en-US" i="1" dirty="0" err="1"/>
              <a:t>quan</a:t>
            </a:r>
            <a:r>
              <a:rPr lang="en-US" i="1" dirty="0"/>
              <a:t> </a:t>
            </a:r>
            <a:r>
              <a:rPr lang="en-US" i="1" dirty="0" err="1"/>
              <a:t>trọng</a:t>
            </a:r>
            <a:r>
              <a:rPr lang="en-US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40530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70338F-D62A-E963-A814-8A796B7892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A55BA9-E4AA-DB70-FD77-ECBBBBDE8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5203" y="6356350"/>
            <a:ext cx="89106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i="1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Reference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5FBE87-D17C-DEB1-A799-EEA9BA7F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55885" y="636223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>
                    <a:tint val="82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FECC447-103B-459A-9D21-6C3E58852E92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BEE58A-0460-6BFB-A6B8-AA0F179B6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4" y="911334"/>
            <a:ext cx="12192000" cy="589656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E5606D4B-A3EA-369E-2E88-EC25A1FE2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19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F4C544-4839-69E2-8655-AB1FA0A59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3ED5A7F-9C1F-214B-29A9-C7E418AE29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323"/>
          <a:stretch/>
        </p:blipFill>
        <p:spPr bwMode="auto">
          <a:xfrm>
            <a:off x="272321" y="1746666"/>
            <a:ext cx="11647357" cy="3445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D6DCB77E-3E51-FF10-0219-656725CB8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9" t="90227" r="50267"/>
          <a:stretch/>
        </p:blipFill>
        <p:spPr bwMode="auto">
          <a:xfrm>
            <a:off x="808992" y="5234991"/>
            <a:ext cx="4963886" cy="66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203EB1A-85D6-14BD-A955-A81D7296476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40" b="69004"/>
          <a:stretch/>
        </p:blipFill>
        <p:spPr bwMode="gray">
          <a:xfrm>
            <a:off x="272321" y="464388"/>
            <a:ext cx="9568365" cy="12135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B2ACD69-1C7D-C9BB-9905-7A1396293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1200" b="0" i="0" u="none" strike="noStrike" cap="none" normalizeH="0" baseline="0">
              <a:ln>
                <a:noFill/>
              </a:ln>
              <a:solidFill>
                <a:srgbClr val="5B616B"/>
              </a:solidFill>
              <a:effectLst/>
              <a:latin typeface="BlinkMacSystemFon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0071BC"/>
                </a:solidFill>
                <a:effectLst/>
                <a:latin typeface="BlinkMacSystemFont"/>
              </a:rPr>
              <a:t>. </a:t>
            </a:r>
            <a:r>
              <a:rPr kumimoji="0" lang="en-US" altLang="en-US" sz="1200" b="0" i="0" u="none" strike="noStrike" cap="none" normalizeH="0" baseline="0">
                <a:ln>
                  <a:noFill/>
                </a:ln>
                <a:solidFill>
                  <a:srgbClr val="5B616B"/>
                </a:solidFill>
                <a:effectLst/>
                <a:latin typeface="BlinkMacSystemFont"/>
              </a:rPr>
              <a:t>2024 Sep 28;404(10459):1199-1226.</a:t>
            </a:r>
            <a:r>
              <a:rPr kumimoji="0" lang="en-US" altLang="en-US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880D07-4CCD-3D2B-7471-EC536555D8B5}"/>
              </a:ext>
            </a:extLst>
          </p:cNvPr>
          <p:cNvSpPr txBox="1"/>
          <p:nvPr/>
        </p:nvSpPr>
        <p:spPr bwMode="gray">
          <a:xfrm>
            <a:off x="5772878" y="6192813"/>
            <a:ext cx="61468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chemeClr val="bg1"/>
                </a:solidFill>
              </a:rPr>
              <a:t>Lancet. 2024 Sep 28;404(10459):1199-1226.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7890B-BEDE-2C85-2F16-F8E0E724C32F}"/>
              </a:ext>
            </a:extLst>
          </p:cNvPr>
          <p:cNvSpPr txBox="1"/>
          <p:nvPr/>
        </p:nvSpPr>
        <p:spPr bwMode="gray">
          <a:xfrm>
            <a:off x="6095999" y="5151345"/>
            <a:ext cx="587447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In 2021, we estimated 4·71 million deaths were associated with bacterial AMR, including 1·14 million (1·00–1·28) deaths attributable to bacterial AMR.</a:t>
            </a:r>
          </a:p>
        </p:txBody>
      </p:sp>
    </p:spTree>
    <p:extLst>
      <p:ext uri="{BB962C8B-B14F-4D97-AF65-F5344CB8AC3E}">
        <p14:creationId xmlns:p14="http://schemas.microsoft.com/office/powerpoint/2010/main" val="4179757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EA807-4B05-F098-C1A0-165A177B8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Gánh</a:t>
            </a:r>
            <a:r>
              <a:rPr lang="en-US" dirty="0"/>
              <a:t> </a:t>
            </a:r>
            <a:r>
              <a:rPr lang="en-US" dirty="0" err="1"/>
              <a:t>nặng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Việt Nam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3C1D66-9911-0763-9473-AF541A7F70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A6BC10-18D3-C596-30D2-2F6A518750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" y="1065685"/>
            <a:ext cx="12192000" cy="553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40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929EE-F1B5-4128-B52E-ADB85DC7E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đa</a:t>
            </a:r>
            <a:r>
              <a:rPr lang="en-US" dirty="0"/>
              <a:t> </a:t>
            </a:r>
            <a:r>
              <a:rPr lang="en-US" dirty="0" err="1"/>
              <a:t>kháng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(MDRO)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CC3E9-4E31-429E-8E42-18A6C9EB8E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863" y="1585601"/>
            <a:ext cx="11050196" cy="465908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 err="1"/>
              <a:t>Ấn</a:t>
            </a:r>
            <a:r>
              <a:rPr lang="en-US" dirty="0"/>
              <a:t> Độ</a:t>
            </a:r>
            <a:r>
              <a:rPr lang="en-US" baseline="30000" dirty="0"/>
              <a:t>1</a:t>
            </a:r>
            <a:r>
              <a:rPr lang="en-US" dirty="0"/>
              <a:t>: 44.8%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tổng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NKH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dirty="0"/>
              <a:t>ENIRRIs</a:t>
            </a:r>
            <a:r>
              <a:rPr lang="en-US" baseline="30000" dirty="0"/>
              <a:t>2</a:t>
            </a:r>
            <a:r>
              <a:rPr lang="en-US" dirty="0"/>
              <a:t> (Châu </a:t>
            </a:r>
            <a:r>
              <a:rPr lang="en-US" dirty="0" err="1"/>
              <a:t>Âu</a:t>
            </a:r>
            <a:r>
              <a:rPr lang="en-US" dirty="0"/>
              <a:t>)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dirty="0" err="1"/>
              <a:t>Tác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gây</a:t>
            </a:r>
            <a:r>
              <a:rPr lang="en-US" dirty="0"/>
              <a:t> </a:t>
            </a:r>
            <a:r>
              <a:rPr lang="en-US" dirty="0" err="1"/>
              <a:t>bệnh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: </a:t>
            </a:r>
            <a:r>
              <a:rPr lang="en-US" i="1" dirty="0"/>
              <a:t>P. aeruginosa (18.4%), Klebsiella </a:t>
            </a:r>
            <a:r>
              <a:rPr lang="en-US" i="1" dirty="0" err="1"/>
              <a:t>spp</a:t>
            </a:r>
            <a:r>
              <a:rPr lang="en-US" i="1" dirty="0"/>
              <a:t> (14.4%), A. </a:t>
            </a:r>
            <a:r>
              <a:rPr lang="en-US" i="1" dirty="0" err="1"/>
              <a:t>baumannii</a:t>
            </a:r>
            <a:r>
              <a:rPr lang="en-US" i="1" dirty="0"/>
              <a:t> </a:t>
            </a:r>
            <a:r>
              <a:rPr lang="en-US" dirty="0"/>
              <a:t>(11%).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/>
              <a:t>MDRO: 31%. </a:t>
            </a:r>
            <a:r>
              <a:rPr lang="en-US" dirty="0"/>
              <a:t>ESBL: 14.4%.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b="1" dirty="0" err="1">
                <a:solidFill>
                  <a:srgbClr val="FF0000"/>
                </a:solidFill>
              </a:rPr>
              <a:t>Kháng</a:t>
            </a:r>
            <a:r>
              <a:rPr lang="en-US" b="1" dirty="0">
                <a:solidFill>
                  <a:srgbClr val="FF0000"/>
                </a:solidFill>
              </a:rPr>
              <a:t> carbapenem:11%.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B6B704E-AC3F-44D1-A747-C4123671BC4E}"/>
              </a:ext>
            </a:extLst>
          </p:cNvPr>
          <p:cNvSpPr txBox="1"/>
          <p:nvPr/>
        </p:nvSpPr>
        <p:spPr>
          <a:xfrm>
            <a:off x="446914" y="6142535"/>
            <a:ext cx="115696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1.CHEST, Volume 161, Issue 6, 1543 – 1554    </a:t>
            </a:r>
          </a:p>
          <a:p>
            <a:pPr algn="r"/>
            <a:r>
              <a:rPr lang="en-US" sz="1200" b="0" i="0" dirty="0">
                <a:solidFill>
                  <a:schemeClr val="bg1"/>
                </a:solidFill>
                <a:effectLst/>
                <a:latin typeface="+mj-lt"/>
              </a:rPr>
              <a:t>2. </a:t>
            </a:r>
            <a:r>
              <a:rPr lang="en-US" sz="1200" dirty="0">
                <a:solidFill>
                  <a:schemeClr val="bg1"/>
                </a:solidFill>
                <a:latin typeface="+mj-lt"/>
              </a:rPr>
              <a:t>Intensive Care Med. 2023;49(10):1212-1222</a:t>
            </a:r>
            <a:endParaRPr lang="en-US" sz="1200" b="0" i="0" dirty="0">
              <a:solidFill>
                <a:schemeClr val="bg1"/>
              </a:solidFill>
              <a:effectLst/>
              <a:latin typeface="+mj-lt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628BE-1E0D-4824-9115-43E6637BDE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6609849"/>
              </p:ext>
            </p:extLst>
          </p:nvPr>
        </p:nvGraphicFramePr>
        <p:xfrm>
          <a:off x="1003835" y="2790288"/>
          <a:ext cx="9427029" cy="2249712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142343">
                  <a:extLst>
                    <a:ext uri="{9D8B030D-6E8A-4147-A177-3AD203B41FA5}">
                      <a16:colId xmlns:a16="http://schemas.microsoft.com/office/drawing/2014/main" val="2235492432"/>
                    </a:ext>
                  </a:extLst>
                </a:gridCol>
                <a:gridCol w="3142343">
                  <a:extLst>
                    <a:ext uri="{9D8B030D-6E8A-4147-A177-3AD203B41FA5}">
                      <a16:colId xmlns:a16="http://schemas.microsoft.com/office/drawing/2014/main" val="714469019"/>
                    </a:ext>
                  </a:extLst>
                </a:gridCol>
                <a:gridCol w="3142343">
                  <a:extLst>
                    <a:ext uri="{9D8B030D-6E8A-4147-A177-3AD203B41FA5}">
                      <a16:colId xmlns:a16="http://schemas.microsoft.com/office/drawing/2014/main" val="2514057476"/>
                    </a:ext>
                  </a:extLst>
                </a:gridCol>
              </a:tblGrid>
              <a:tr h="374952">
                <a:tc>
                  <a:txBody>
                    <a:bodyPr/>
                    <a:lstStyle/>
                    <a:p>
                      <a:r>
                        <a:rPr lang="en-US" sz="1800" dirty="0"/>
                        <a:t>Type of Infection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Percentage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Mortality in ICU (%)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2078660"/>
                  </a:ext>
                </a:extLst>
              </a:tr>
              <a:tr h="374952">
                <a:tc>
                  <a:txBody>
                    <a:bodyPr/>
                    <a:lstStyle/>
                    <a:p>
                      <a:r>
                        <a:rPr lang="en-US" sz="1800" dirty="0"/>
                        <a:t>VAP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52.5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30.8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8296470"/>
                  </a:ext>
                </a:extLst>
              </a:tr>
              <a:tr h="374952">
                <a:tc>
                  <a:txBody>
                    <a:bodyPr/>
                    <a:lstStyle/>
                    <a:p>
                      <a:r>
                        <a:rPr lang="en-US" sz="1800"/>
                        <a:t>VAT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15.1%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27.5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25323"/>
                  </a:ext>
                </a:extLst>
              </a:tr>
              <a:tr h="374952">
                <a:tc>
                  <a:txBody>
                    <a:bodyPr/>
                    <a:lstStyle/>
                    <a:p>
                      <a:r>
                        <a:rPr lang="en-US" sz="1800"/>
                        <a:t>HAP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25.2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2481118"/>
                  </a:ext>
                </a:extLst>
              </a:tr>
              <a:tr h="374952">
                <a:tc>
                  <a:txBody>
                    <a:bodyPr/>
                    <a:lstStyle/>
                    <a:p>
                      <a:r>
                        <a:rPr lang="en-US" sz="1800"/>
                        <a:t>ICU-HAP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9.2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/>
                        <a:t>22.4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4240117"/>
                  </a:ext>
                </a:extLst>
              </a:tr>
              <a:tr h="374952">
                <a:tc>
                  <a:txBody>
                    <a:bodyPr/>
                    <a:lstStyle/>
                    <a:p>
                      <a:r>
                        <a:rPr lang="en-US" sz="1800" dirty="0"/>
                        <a:t>VHAP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8.9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20.3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5089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32651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QD0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D02" id="{333D8C03-9594-4281-BE91-13F1BA2EE493}" vid="{5C0ED0CC-DA26-46C1-8A3F-5440D0710C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796</TotalTime>
  <Words>2041</Words>
  <Application>Microsoft Office PowerPoint</Application>
  <PresentationFormat>Widescreen</PresentationFormat>
  <Paragraphs>224</Paragraphs>
  <Slides>50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9" baseType="lpstr">
      <vt:lpstr>Aptos</vt:lpstr>
      <vt:lpstr>Arial</vt:lpstr>
      <vt:lpstr>Arial Narrow</vt:lpstr>
      <vt:lpstr>BlinkMacSystemFont</vt:lpstr>
      <vt:lpstr>Calibri</vt:lpstr>
      <vt:lpstr>Merriweather Sans</vt:lpstr>
      <vt:lpstr>Times New Roman</vt:lpstr>
      <vt:lpstr>Wingdings</vt:lpstr>
      <vt:lpstr>QD02</vt:lpstr>
      <vt:lpstr>GÁNH NẶNG NHIỄM KHUẨN BỆNH VIỆN TẠI HSTC Chúng ta đang ở đâu?  Làm được gì?</vt:lpstr>
      <vt:lpstr>NỘI DUNG</vt:lpstr>
      <vt:lpstr>GÁNH NẶNG NHIỄM KHUẨN ĐA KHÁNG</vt:lpstr>
      <vt:lpstr>PowerPoint Presentation</vt:lpstr>
      <vt:lpstr>Gánh nặng nhiễm khuẩn đa kháng </vt:lpstr>
      <vt:lpstr>PowerPoint Presentation</vt:lpstr>
      <vt:lpstr>PowerPoint Presentation</vt:lpstr>
      <vt:lpstr>Gánh nặng đa kháng tại Việt Nam</vt:lpstr>
      <vt:lpstr>Tình hình nhiễm tác nhân đa kháng thuốc (MDRO)</vt:lpstr>
      <vt:lpstr>Định nghĩa kháng thuốc</vt:lpstr>
      <vt:lpstr>PowerPoint Presentation</vt:lpstr>
      <vt:lpstr>Tỉ lệ nhiễm khuẩn đa kháng, toàn kháng và kháng carbapenem</vt:lpstr>
      <vt:lpstr>Tình hình nhiễm tác nhân đa kháng thuốc</vt:lpstr>
      <vt:lpstr>PowerPoint Presentation</vt:lpstr>
      <vt:lpstr>Đề kháng kháng sinh của A. baumannii </vt:lpstr>
      <vt:lpstr>Tỉ lệ (%) đề kháng kháng sinh của A. baumannii tại ICU năm 2023 (n=471)</vt:lpstr>
      <vt:lpstr>Đề kháng kháng sinh của P. aeruginosa</vt:lpstr>
      <vt:lpstr>Tỉ lệ (%) đề kháng kháng sinh của P. aeruginosa tại ICU 2023 (n=214)</vt:lpstr>
      <vt:lpstr>Tỉ lệ (%) đề kháng kháng sinh của E. coli tại ICU 2023 (n=59)</vt:lpstr>
      <vt:lpstr>Tỉ lệ (%) đề kháng kháng sinh của K. pneumoniae tại ICU 2023 (n=282)</vt:lpstr>
      <vt:lpstr>PowerPoint Presentation</vt:lpstr>
      <vt:lpstr>PowerPoint Presentation</vt:lpstr>
      <vt:lpstr>PowerPoint Presentation</vt:lpstr>
      <vt:lpstr>Yếu tố nguy cơ nào là chính yếu?</vt:lpstr>
      <vt:lpstr>Yếu tố nguy cơ nhiễm khuẩn gram âm đa kháng</vt:lpstr>
      <vt:lpstr>Yếu tố nguy cơ nhiễm khuẩn gram âm đa kháng</vt:lpstr>
      <vt:lpstr>Yếu tố nguy cơ nhiễm khuẩn gram âm đa kháng</vt:lpstr>
      <vt:lpstr>Nguy cơ đề kháng với carbapenem</vt:lpstr>
      <vt:lpstr>PowerPoint Presentation</vt:lpstr>
      <vt:lpstr>Nguy cơ nhiễm khuẩn đề kháng carbapenem</vt:lpstr>
      <vt:lpstr>PowerPoint Presentation</vt:lpstr>
      <vt:lpstr>Làm sao phòng ngừa nhiễm đa kháng</vt:lpstr>
      <vt:lpstr>PowerPoint Presentation</vt:lpstr>
      <vt:lpstr>PowerPoint Presentation</vt:lpstr>
      <vt:lpstr>Các gói chăm sóc phòng ngừa nhiễm khuẩn</vt:lpstr>
      <vt:lpstr>VAP BUNDLE CARE</vt:lpstr>
      <vt:lpstr>VAP BUNDLE CARE</vt:lpstr>
      <vt:lpstr>VAP BUNDLE CARE</vt:lpstr>
      <vt:lpstr>VAP BUNDLE CARE</vt:lpstr>
      <vt:lpstr>CLABSI BUNDLE CARE</vt:lpstr>
      <vt:lpstr>CLABSI BUNDLE CARE</vt:lpstr>
      <vt:lpstr>CAUTI BUNDLE CARE</vt:lpstr>
      <vt:lpstr>CAUTI BUNDLE CARE</vt:lpstr>
      <vt:lpstr>CAUTI BUNDLE CARE</vt:lpstr>
      <vt:lpstr>DECOLONIZATION</vt:lpstr>
      <vt:lpstr>Surveillance for Colonization</vt:lpstr>
      <vt:lpstr>Surveillance for Colonization</vt:lpstr>
      <vt:lpstr>Surveillance for Colonization</vt:lpstr>
      <vt:lpstr>Surveillance for Colonization</vt:lpstr>
      <vt:lpstr>KẾT LUẬN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Tran Quang Huy - NTHSCC21</dc:creator>
  <cp:lastModifiedBy>Tran Quang Huy - NTHSCC21</cp:lastModifiedBy>
  <cp:revision>1</cp:revision>
  <dcterms:created xsi:type="dcterms:W3CDTF">2025-09-18T09:06:11Z</dcterms:created>
  <dcterms:modified xsi:type="dcterms:W3CDTF">2025-09-20T02:23:39Z</dcterms:modified>
</cp:coreProperties>
</file>